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143500" type="screen16x9"/>
  <p:notesSz cx="6858000" cy="9144000"/>
  <p:embeddedFontLst>
    <p:embeddedFont>
      <p:font typeface="Domine" panose="020B0604020202020204" charset="0"/>
      <p:regular r:id="rId41"/>
      <p:bold r:id="rId42"/>
    </p:embeddedFont>
    <p:embeddedFont>
      <p:font typeface="Helvetica Neue" panose="020B0604020202020204" charset="0"/>
      <p:regular r:id="rId43"/>
      <p:bold r:id="rId44"/>
      <p:italic r:id="rId45"/>
      <p:boldItalic r:id="rId46"/>
    </p:embeddedFont>
    <p:embeddedFont>
      <p:font typeface="Lora" pitchFamily="2"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48df725d42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48df725d4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8519290405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851929040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Jordan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8519290405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851929040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Jordan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8519290405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851929040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Jordan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8519290405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851929040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Jordan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8519290405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851929040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Jordan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8519290405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851929040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Jordan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8519290405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8519290405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Jordan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8519290405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8519290405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968273a4ba_3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968273a4ba_3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968273a4ba_3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968273a4ba_3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48df725d42_0_4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48df725d42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963b21301a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963b21301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603a16223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603a16223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5ceb73229e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5ceb73229e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5ceb73229e_1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5ceb73229e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963b21301a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963b21301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5ceb73229e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5ceb73229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5ceb73229e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5ceb73229e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8519290405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8519290405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9661be50d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9661be50d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Students created bulletin boards for the school building and created newsletters to go home to parents about activities going on at the Jr. High. Students planned nonparishable food drives, community clean up efforts (raking leaves, picking up trash), and participated in beautifying flower beds around the school campus. Organized learning celebrations at the school which are an academic reward for student’ academic achievement.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9661be50d3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29661be50d3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968273a4ba_3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968273a4ba_3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968273a4ba_3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968273a4ba_3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9661be50d3_2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9661be50d3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8519290405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8519290405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9672a07e31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9672a07e31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9672a07e31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9672a07e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9672a07e31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9672a07e3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9672a07e31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9672a07e3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48df725d42_0_4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48df725d42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48df725d42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48df725d4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48df725d42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48df725d4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48df725d42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48df725d4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48df725d42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248df725d42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Sarah</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48df725d42_0_5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48df725d42_0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25ceb73229e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25ceb73229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Before we jump into how our district utilizes Leader in Me in the classroom here are the Kansas Social Emotional and Character Development Standards. We wanted to bring them to your awareness as you listen to our presentation. You will see how these standards are reflected and illustrated throughout our district’s social-emotional activities.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5.jp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31.jpg"/><Relationship Id="rId4" Type="http://schemas.openxmlformats.org/officeDocument/2006/relationships/hyperlink" Target="http://drive.google.com/file/d/1VFqvV-G1TWbfEzLCJeRpX4LBmWgw8apv/vie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3.jpg"/><Relationship Id="rId4" Type="http://schemas.openxmlformats.org/officeDocument/2006/relationships/hyperlink" Target="http://drive.google.com/file/d/1W0qcwWhs2IVFmi1ZL86lHEriKyrZqoGz/view"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4.jpg"/><Relationship Id="rId4" Type="http://schemas.openxmlformats.org/officeDocument/2006/relationships/hyperlink" Target="http://drive.google.com/file/d/1GMvAkOyaVxItvTe3HtculkHoxv1J6wm2/view"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38.jpg"/><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45.jpg"/><Relationship Id="rId4" Type="http://schemas.openxmlformats.org/officeDocument/2006/relationships/image" Target="../media/image44.jp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6.jp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48.jpg"/><Relationship Id="rId4" Type="http://schemas.openxmlformats.org/officeDocument/2006/relationships/image" Target="../media/image47.jp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9.gif"/></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a:blip r:embed="rId4">
            <a:alphaModFix/>
          </a:blip>
          <a:stretch>
            <a:fillRect/>
          </a:stretch>
        </p:blipFill>
        <p:spPr>
          <a:xfrm>
            <a:off x="1305975" y="426725"/>
            <a:ext cx="6532050" cy="1180275"/>
          </a:xfrm>
          <a:prstGeom prst="rect">
            <a:avLst/>
          </a:prstGeom>
          <a:noFill/>
          <a:ln>
            <a:noFill/>
          </a:ln>
        </p:spPr>
      </p:pic>
      <p:sp>
        <p:nvSpPr>
          <p:cNvPr id="55" name="Google Shape;55;p13"/>
          <p:cNvSpPr txBox="1"/>
          <p:nvPr/>
        </p:nvSpPr>
        <p:spPr>
          <a:xfrm>
            <a:off x="420425" y="1762625"/>
            <a:ext cx="8292300" cy="2946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200" b="1">
                <a:solidFill>
                  <a:srgbClr val="595959"/>
                </a:solidFill>
                <a:latin typeface="Helvetica Neue"/>
                <a:ea typeface="Helvetica Neue"/>
                <a:cs typeface="Helvetica Neue"/>
                <a:sym typeface="Helvetica Neue"/>
              </a:rPr>
              <a:t>Enhancing Student Success in Kansas:</a:t>
            </a:r>
            <a:endParaRPr sz="3200" b="1">
              <a:solidFill>
                <a:srgbClr val="595959"/>
              </a:solidFill>
              <a:latin typeface="Helvetica Neue"/>
              <a:ea typeface="Helvetica Neue"/>
              <a:cs typeface="Helvetica Neue"/>
              <a:sym typeface="Helvetica Neue"/>
            </a:endParaRPr>
          </a:p>
          <a:p>
            <a:pPr marL="0" lvl="0" indent="0" algn="ctr" rtl="0">
              <a:spcBef>
                <a:spcPts val="0"/>
              </a:spcBef>
              <a:spcAft>
                <a:spcPts val="0"/>
              </a:spcAft>
              <a:buNone/>
            </a:pPr>
            <a:r>
              <a:rPr lang="en" sz="3200" b="1">
                <a:solidFill>
                  <a:srgbClr val="595959"/>
                </a:solidFill>
                <a:latin typeface="Helvetica Neue"/>
                <a:ea typeface="Helvetica Neue"/>
                <a:cs typeface="Helvetica Neue"/>
                <a:sym typeface="Helvetica Neue"/>
              </a:rPr>
              <a:t>A Case Study of USD 329-Wabaunsee</a:t>
            </a:r>
            <a:endParaRPr sz="3200" b="1">
              <a:solidFill>
                <a:srgbClr val="595959"/>
              </a:solidFill>
              <a:latin typeface="Helvetica Neue"/>
              <a:ea typeface="Helvetica Neue"/>
              <a:cs typeface="Helvetica Neue"/>
              <a:sym typeface="Helvetica Neue"/>
            </a:endParaRPr>
          </a:p>
          <a:p>
            <a:pPr marL="0" lvl="0" indent="0" algn="ctr" rtl="0">
              <a:spcBef>
                <a:spcPts val="0"/>
              </a:spcBef>
              <a:spcAft>
                <a:spcPts val="0"/>
              </a:spcAft>
              <a:buNone/>
            </a:pPr>
            <a:endParaRPr sz="1800" b="1">
              <a:solidFill>
                <a:srgbClr val="595959"/>
              </a:solidFill>
              <a:latin typeface="Helvetica Neue"/>
              <a:ea typeface="Helvetica Neue"/>
              <a:cs typeface="Helvetica Neue"/>
              <a:sym typeface="Helvetica Neue"/>
            </a:endParaRPr>
          </a:p>
          <a:p>
            <a:pPr marL="0" lvl="0" indent="0" algn="ctr" rtl="0">
              <a:spcBef>
                <a:spcPts val="0"/>
              </a:spcBef>
              <a:spcAft>
                <a:spcPts val="0"/>
              </a:spcAft>
              <a:buNone/>
            </a:pPr>
            <a:r>
              <a:rPr lang="en" sz="2100" b="1">
                <a:solidFill>
                  <a:srgbClr val="595959"/>
                </a:solidFill>
                <a:latin typeface="Helvetica Neue"/>
                <a:ea typeface="Helvetica Neue"/>
                <a:cs typeface="Helvetica Neue"/>
                <a:sym typeface="Helvetica Neue"/>
              </a:rPr>
              <a:t>April 24, 2024</a:t>
            </a:r>
            <a:endParaRPr sz="2100" b="1">
              <a:solidFill>
                <a:srgbClr val="595959"/>
              </a:solidFill>
              <a:latin typeface="Helvetica Neue"/>
              <a:ea typeface="Helvetica Neue"/>
              <a:cs typeface="Helvetica Neue"/>
              <a:sym typeface="Helvetica Neue"/>
            </a:endParaRPr>
          </a:p>
          <a:p>
            <a:pPr marL="0" lvl="0" indent="0" algn="ctr" rtl="0">
              <a:spcBef>
                <a:spcPts val="0"/>
              </a:spcBef>
              <a:spcAft>
                <a:spcPts val="0"/>
              </a:spcAft>
              <a:buNone/>
            </a:pPr>
            <a:r>
              <a:rPr lang="en" b="1">
                <a:solidFill>
                  <a:srgbClr val="595959"/>
                </a:solidFill>
              </a:rPr>
              <a:t>Troy Pitsch, PhD, Superintendent of Schools-USD 329</a:t>
            </a:r>
            <a:endParaRPr b="1">
              <a:solidFill>
                <a:srgbClr val="595959"/>
              </a:solidFill>
            </a:endParaRPr>
          </a:p>
          <a:p>
            <a:pPr marL="0" lvl="0" indent="0" algn="ctr" rtl="0">
              <a:spcBef>
                <a:spcPts val="0"/>
              </a:spcBef>
              <a:spcAft>
                <a:spcPts val="0"/>
              </a:spcAft>
              <a:buNone/>
            </a:pPr>
            <a:r>
              <a:rPr lang="en" b="1">
                <a:solidFill>
                  <a:srgbClr val="595959"/>
                </a:solidFill>
              </a:rPr>
              <a:t>Presenters: Sarah Eckstein, LSCSW Mental Health Liaison and Social worker</a:t>
            </a:r>
            <a:endParaRPr b="1">
              <a:solidFill>
                <a:srgbClr val="595959"/>
              </a:solidFill>
            </a:endParaRPr>
          </a:p>
          <a:p>
            <a:pPr marL="0" lvl="0" indent="0" algn="ctr" rtl="0">
              <a:spcBef>
                <a:spcPts val="0"/>
              </a:spcBef>
              <a:spcAft>
                <a:spcPts val="0"/>
              </a:spcAft>
              <a:buNone/>
            </a:pPr>
            <a:r>
              <a:rPr lang="en" b="1">
                <a:solidFill>
                  <a:srgbClr val="595959"/>
                </a:solidFill>
              </a:rPr>
              <a:t>Jordan Dunn, MS, Elementary and Jr High School Counselor</a:t>
            </a:r>
            <a:endParaRPr b="1">
              <a:solidFill>
                <a:srgbClr val="595959"/>
              </a:solidFill>
            </a:endParaRPr>
          </a:p>
          <a:p>
            <a:pPr marL="0" lvl="0" indent="0" algn="ctr" rtl="0">
              <a:spcBef>
                <a:spcPts val="0"/>
              </a:spcBef>
              <a:spcAft>
                <a:spcPts val="0"/>
              </a:spcAft>
              <a:buNone/>
            </a:pPr>
            <a:endParaRPr b="1">
              <a:solidFill>
                <a:srgbClr val="59595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2"/>
          <p:cNvPicPr preferRelativeResize="0"/>
          <p:nvPr/>
        </p:nvPicPr>
        <p:blipFill>
          <a:blip r:embed="rId3">
            <a:alphaModFix/>
          </a:blip>
          <a:stretch>
            <a:fillRect/>
          </a:stretch>
        </p:blipFill>
        <p:spPr>
          <a:xfrm>
            <a:off x="0" y="0"/>
            <a:ext cx="9144001"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21" name="Google Shape;121;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2" name="Google Shape;122;p23"/>
          <p:cNvPicPr preferRelativeResize="0"/>
          <p:nvPr/>
        </p:nvPicPr>
        <p:blipFill>
          <a:blip r:embed="rId3">
            <a:alphaModFix/>
          </a:blip>
          <a:stretch>
            <a:fillRect/>
          </a:stretch>
        </p:blipFill>
        <p:spPr>
          <a:xfrm>
            <a:off x="0" y="0"/>
            <a:ext cx="9143998" cy="519521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4"/>
          <p:cNvPicPr preferRelativeResize="0"/>
          <p:nvPr/>
        </p:nvPicPr>
        <p:blipFill>
          <a:blip r:embed="rId3">
            <a:alphaModFix/>
          </a:blip>
          <a:stretch>
            <a:fillRect/>
          </a:stretch>
        </p:blipFill>
        <p:spPr>
          <a:xfrm>
            <a:off x="0" y="0"/>
            <a:ext cx="9143998"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5"/>
          <p:cNvPicPr preferRelativeResize="0"/>
          <p:nvPr/>
        </p:nvPicPr>
        <p:blipFill>
          <a:blip r:embed="rId3">
            <a:alphaModFix/>
          </a:blip>
          <a:stretch>
            <a:fillRect/>
          </a:stretch>
        </p:blipFill>
        <p:spPr>
          <a:xfrm>
            <a:off x="0" y="0"/>
            <a:ext cx="9144001"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6"/>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7"/>
          <p:cNvPicPr preferRelativeResize="0"/>
          <p:nvPr/>
        </p:nvPicPr>
        <p:blipFill>
          <a:blip r:embed="rId3">
            <a:alphaModFix/>
          </a:blip>
          <a:stretch>
            <a:fillRect/>
          </a:stretch>
        </p:blipFill>
        <p:spPr>
          <a:xfrm>
            <a:off x="-139075" y="-78225"/>
            <a:ext cx="9352626" cy="5260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48" name="Google Shape;148;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49" name="Google Shape;149;p28"/>
          <p:cNvPicPr preferRelativeResize="0"/>
          <p:nvPr/>
        </p:nvPicPr>
        <p:blipFill>
          <a:blip r:embed="rId3">
            <a:alphaModFix/>
          </a:blip>
          <a:stretch>
            <a:fillRect/>
          </a:stretch>
        </p:blipFill>
        <p:spPr>
          <a:xfrm>
            <a:off x="-19575" y="0"/>
            <a:ext cx="9163576" cy="517669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9"/>
          <p:cNvPicPr preferRelativeResize="0"/>
          <p:nvPr/>
        </p:nvPicPr>
        <p:blipFill>
          <a:blip r:embed="rId3">
            <a:alphaModFix/>
          </a:blip>
          <a:stretch>
            <a:fillRect/>
          </a:stretch>
        </p:blipFill>
        <p:spPr>
          <a:xfrm>
            <a:off x="-69550" y="-39125"/>
            <a:ext cx="9283102" cy="5221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30"/>
          <p:cNvPicPr preferRelativeResize="0"/>
          <p:nvPr/>
        </p:nvPicPr>
        <p:blipFill rotWithShape="1">
          <a:blip r:embed="rId3">
            <a:alphaModFix/>
          </a:blip>
          <a:srcRect t="1247" b="6992"/>
          <a:stretch/>
        </p:blipFill>
        <p:spPr>
          <a:xfrm>
            <a:off x="-83225" y="-166250"/>
            <a:ext cx="9310899" cy="5309749"/>
          </a:xfrm>
          <a:prstGeom prst="rect">
            <a:avLst/>
          </a:prstGeom>
          <a:noFill/>
          <a:ln>
            <a:noFill/>
          </a:ln>
        </p:spPr>
      </p:pic>
      <p:grpSp>
        <p:nvGrpSpPr>
          <p:cNvPr id="160" name="Google Shape;160;p30"/>
          <p:cNvGrpSpPr/>
          <p:nvPr/>
        </p:nvGrpSpPr>
        <p:grpSpPr>
          <a:xfrm>
            <a:off x="566729" y="1424161"/>
            <a:ext cx="7813044" cy="2719860"/>
            <a:chOff x="431400" y="1129150"/>
            <a:chExt cx="8396608" cy="3117675"/>
          </a:xfrm>
        </p:grpSpPr>
        <p:pic>
          <p:nvPicPr>
            <p:cNvPr id="161" name="Google Shape;161;p30"/>
            <p:cNvPicPr preferRelativeResize="0"/>
            <p:nvPr/>
          </p:nvPicPr>
          <p:blipFill>
            <a:blip r:embed="rId4">
              <a:alphaModFix/>
            </a:blip>
            <a:stretch>
              <a:fillRect/>
            </a:stretch>
          </p:blipFill>
          <p:spPr>
            <a:xfrm>
              <a:off x="431400" y="1129150"/>
              <a:ext cx="4140600" cy="3117675"/>
            </a:xfrm>
            <a:prstGeom prst="rect">
              <a:avLst/>
            </a:prstGeom>
            <a:noFill/>
            <a:ln>
              <a:noFill/>
            </a:ln>
          </p:spPr>
        </p:pic>
        <p:pic>
          <p:nvPicPr>
            <p:cNvPr id="162" name="Google Shape;162;p30"/>
            <p:cNvPicPr preferRelativeResize="0"/>
            <p:nvPr/>
          </p:nvPicPr>
          <p:blipFill rotWithShape="1">
            <a:blip r:embed="rId5">
              <a:alphaModFix/>
            </a:blip>
            <a:srcRect r="-170"/>
            <a:stretch/>
          </p:blipFill>
          <p:spPr>
            <a:xfrm>
              <a:off x="4680521" y="1136719"/>
              <a:ext cx="4147487" cy="3105420"/>
            </a:xfrm>
            <a:prstGeom prst="rect">
              <a:avLst/>
            </a:prstGeom>
            <a:noFill/>
            <a:ln>
              <a:noFill/>
            </a:ln>
          </p:spPr>
        </p:pic>
      </p:grpSp>
      <p:sp>
        <p:nvSpPr>
          <p:cNvPr id="163" name="Google Shape;163;p30"/>
          <p:cNvSpPr txBox="1">
            <a:spLocks noGrp="1"/>
          </p:cNvSpPr>
          <p:nvPr>
            <p:ph type="title"/>
          </p:nvPr>
        </p:nvSpPr>
        <p:spPr>
          <a:xfrm>
            <a:off x="916575" y="496650"/>
            <a:ext cx="7311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b="1">
                <a:solidFill>
                  <a:srgbClr val="595959"/>
                </a:solidFill>
                <a:latin typeface="Lora"/>
                <a:ea typeface="Lora"/>
                <a:cs typeface="Lora"/>
                <a:sym typeface="Lora"/>
              </a:rPr>
              <a:t>Charger Champions</a:t>
            </a:r>
            <a:endParaRPr sz="4500" b="1">
              <a:solidFill>
                <a:srgbClr val="595959"/>
              </a:solidFill>
              <a:latin typeface="Lora"/>
              <a:ea typeface="Lora"/>
              <a:cs typeface="Lora"/>
              <a:sym typeface="Lora"/>
            </a:endParaRPr>
          </a:p>
        </p:txBody>
      </p:sp>
      <p:sp>
        <p:nvSpPr>
          <p:cNvPr id="164" name="Google Shape;164;p30"/>
          <p:cNvSpPr txBox="1">
            <a:spLocks noGrp="1"/>
          </p:cNvSpPr>
          <p:nvPr>
            <p:ph type="title"/>
          </p:nvPr>
        </p:nvSpPr>
        <p:spPr>
          <a:xfrm>
            <a:off x="573225" y="4246825"/>
            <a:ext cx="7998000" cy="43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595959"/>
                </a:solidFill>
                <a:latin typeface="Lora"/>
                <a:ea typeface="Lora"/>
                <a:cs typeface="Lora"/>
                <a:sym typeface="Lora"/>
              </a:rPr>
              <a:t>Charger Champions are prek-3rd grade students who are recognized for their leadership abilities.</a:t>
            </a:r>
            <a:endParaRPr sz="1100" b="1">
              <a:solidFill>
                <a:srgbClr val="595959"/>
              </a:solidFill>
              <a:latin typeface="Lora"/>
              <a:ea typeface="Lora"/>
              <a:cs typeface="Lora"/>
              <a:sym typeface="Lora"/>
            </a:endParaRPr>
          </a:p>
          <a:p>
            <a:pPr marL="0" lvl="0" indent="0" algn="ctr" rtl="0">
              <a:spcBef>
                <a:spcPts val="0"/>
              </a:spcBef>
              <a:spcAft>
                <a:spcPts val="0"/>
              </a:spcAft>
              <a:buNone/>
            </a:pPr>
            <a:r>
              <a:rPr lang="en" sz="1100" b="1">
                <a:solidFill>
                  <a:srgbClr val="595959"/>
                </a:solidFill>
                <a:latin typeface="Lora"/>
                <a:ea typeface="Lora"/>
                <a:cs typeface="Lora"/>
                <a:sym typeface="Lora"/>
              </a:rPr>
              <a:t>Nominations are made monthly.</a:t>
            </a:r>
            <a:endParaRPr sz="1100" b="1">
              <a:solidFill>
                <a:srgbClr val="595959"/>
              </a:solidFill>
              <a:latin typeface="Lora"/>
              <a:ea typeface="Lora"/>
              <a:cs typeface="Lora"/>
              <a:sym typeface="Lor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1"/>
          <p:cNvPicPr preferRelativeResize="0"/>
          <p:nvPr/>
        </p:nvPicPr>
        <p:blipFill rotWithShape="1">
          <a:blip r:embed="rId3">
            <a:alphaModFix/>
          </a:blip>
          <a:srcRect t="1497"/>
          <a:stretch/>
        </p:blipFill>
        <p:spPr>
          <a:xfrm>
            <a:off x="-126050" y="0"/>
            <a:ext cx="9396099" cy="5545974"/>
          </a:xfrm>
          <a:prstGeom prst="rect">
            <a:avLst/>
          </a:prstGeom>
          <a:noFill/>
          <a:ln>
            <a:noFill/>
          </a:ln>
        </p:spPr>
      </p:pic>
      <p:grpSp>
        <p:nvGrpSpPr>
          <p:cNvPr id="170" name="Google Shape;170;p31"/>
          <p:cNvGrpSpPr/>
          <p:nvPr/>
        </p:nvGrpSpPr>
        <p:grpSpPr>
          <a:xfrm>
            <a:off x="740755" y="1457574"/>
            <a:ext cx="7662490" cy="2602706"/>
            <a:chOff x="260050" y="1149300"/>
            <a:chExt cx="8455628" cy="3121874"/>
          </a:xfrm>
        </p:grpSpPr>
        <p:pic>
          <p:nvPicPr>
            <p:cNvPr id="171" name="Google Shape;171;p31"/>
            <p:cNvPicPr preferRelativeResize="0"/>
            <p:nvPr/>
          </p:nvPicPr>
          <p:blipFill rotWithShape="1">
            <a:blip r:embed="rId4">
              <a:alphaModFix/>
            </a:blip>
            <a:srcRect t="21798" b="21136"/>
            <a:stretch/>
          </p:blipFill>
          <p:spPr>
            <a:xfrm>
              <a:off x="260050" y="1149300"/>
              <a:ext cx="4143675" cy="3121874"/>
            </a:xfrm>
            <a:prstGeom prst="rect">
              <a:avLst/>
            </a:prstGeom>
            <a:noFill/>
            <a:ln>
              <a:noFill/>
            </a:ln>
          </p:spPr>
        </p:pic>
        <p:pic>
          <p:nvPicPr>
            <p:cNvPr id="172" name="Google Shape;172;p31"/>
            <p:cNvPicPr preferRelativeResize="0"/>
            <p:nvPr/>
          </p:nvPicPr>
          <p:blipFill rotWithShape="1">
            <a:blip r:embed="rId5">
              <a:alphaModFix/>
            </a:blip>
            <a:srcRect t="5700" b="3956"/>
            <a:stretch/>
          </p:blipFill>
          <p:spPr>
            <a:xfrm>
              <a:off x="4572000" y="1149300"/>
              <a:ext cx="4143677" cy="3121874"/>
            </a:xfrm>
            <a:prstGeom prst="rect">
              <a:avLst/>
            </a:prstGeom>
            <a:noFill/>
            <a:ln>
              <a:noFill/>
            </a:ln>
          </p:spPr>
        </p:pic>
      </p:grpSp>
      <p:sp>
        <p:nvSpPr>
          <p:cNvPr id="173" name="Google Shape;173;p31"/>
          <p:cNvSpPr txBox="1">
            <a:spLocks noGrp="1"/>
          </p:cNvSpPr>
          <p:nvPr>
            <p:ph type="title"/>
          </p:nvPr>
        </p:nvSpPr>
        <p:spPr>
          <a:xfrm>
            <a:off x="1320600" y="504200"/>
            <a:ext cx="6502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600" b="1">
                <a:solidFill>
                  <a:srgbClr val="595959"/>
                </a:solidFill>
                <a:latin typeface="Lora"/>
                <a:ea typeface="Lora"/>
                <a:cs typeface="Lora"/>
                <a:sym typeface="Lora"/>
              </a:rPr>
              <a:t>Kindness Crusaders</a:t>
            </a:r>
            <a:endParaRPr sz="4600" b="1">
              <a:solidFill>
                <a:srgbClr val="595959"/>
              </a:solidFill>
              <a:latin typeface="Lora"/>
              <a:ea typeface="Lora"/>
              <a:cs typeface="Lora"/>
              <a:sym typeface="Lora"/>
            </a:endParaRPr>
          </a:p>
        </p:txBody>
      </p:sp>
      <p:sp>
        <p:nvSpPr>
          <p:cNvPr id="174" name="Google Shape;174;p31"/>
          <p:cNvSpPr txBox="1">
            <a:spLocks noGrp="1"/>
          </p:cNvSpPr>
          <p:nvPr>
            <p:ph type="title"/>
          </p:nvPr>
        </p:nvSpPr>
        <p:spPr>
          <a:xfrm>
            <a:off x="922349" y="4180025"/>
            <a:ext cx="7299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595959"/>
                </a:solidFill>
                <a:latin typeface="Lora"/>
                <a:ea typeface="Lora"/>
                <a:cs typeface="Lora"/>
                <a:sym typeface="Lora"/>
              </a:rPr>
              <a:t>Kindness Crusaders are a group of 4th and 5th grade student leaders. Last year, they planned and delivered our annual Bully Prevention lessons to the whole building as one of their projects!</a:t>
            </a:r>
            <a:endParaRPr sz="1100" b="1">
              <a:solidFill>
                <a:srgbClr val="595959"/>
              </a:solidFill>
              <a:latin typeface="Lora"/>
              <a:ea typeface="Lora"/>
              <a:cs typeface="Lora"/>
              <a:sym typeface="Lor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
        <p:cNvGrpSpPr/>
        <p:nvPr/>
      </p:nvGrpSpPr>
      <p:grpSpPr>
        <a:xfrm>
          <a:off x="0" y="0"/>
          <a:ext cx="0" cy="0"/>
          <a:chOff x="0" y="0"/>
          <a:chExt cx="0" cy="0"/>
        </a:xfrm>
      </p:grpSpPr>
      <p:sp>
        <p:nvSpPr>
          <p:cNvPr id="60" name="Google Shape;60;p14"/>
          <p:cNvSpPr txBox="1"/>
          <p:nvPr/>
        </p:nvSpPr>
        <p:spPr>
          <a:xfrm>
            <a:off x="301550" y="560675"/>
            <a:ext cx="6406200" cy="225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600" b="1" u="sng">
                <a:solidFill>
                  <a:srgbClr val="595959"/>
                </a:solidFill>
              </a:rPr>
              <a:t>Meet Our Dedicated Team</a:t>
            </a:r>
            <a:endParaRPr sz="2600" b="1" u="sng">
              <a:solidFill>
                <a:srgbClr val="595959"/>
              </a:solidFill>
            </a:endParaRPr>
          </a:p>
          <a:p>
            <a:pPr marL="0" lvl="0" indent="0" algn="ctr" rtl="0">
              <a:spcBef>
                <a:spcPts val="0"/>
              </a:spcBef>
              <a:spcAft>
                <a:spcPts val="0"/>
              </a:spcAft>
              <a:buNone/>
            </a:pPr>
            <a:endParaRPr sz="400" b="1" u="sng">
              <a:solidFill>
                <a:srgbClr val="595959"/>
              </a:solidFill>
            </a:endParaRPr>
          </a:p>
          <a:p>
            <a:pPr marL="0" lvl="0" indent="0" algn="l" rtl="0">
              <a:spcBef>
                <a:spcPts val="0"/>
              </a:spcBef>
              <a:spcAft>
                <a:spcPts val="0"/>
              </a:spcAft>
              <a:buNone/>
            </a:pPr>
            <a:endParaRPr sz="100">
              <a:solidFill>
                <a:srgbClr val="595959"/>
              </a:solidFill>
            </a:endParaRPr>
          </a:p>
          <a:p>
            <a:pPr marL="0" lvl="0" indent="0" algn="l" rtl="0">
              <a:spcBef>
                <a:spcPts val="0"/>
              </a:spcBef>
              <a:spcAft>
                <a:spcPts val="0"/>
              </a:spcAft>
              <a:buNone/>
            </a:pPr>
            <a:endParaRPr sz="800" b="1">
              <a:solidFill>
                <a:srgbClr val="595959"/>
              </a:solidFill>
            </a:endParaRPr>
          </a:p>
          <a:p>
            <a:pPr marL="0" lvl="0" indent="0" algn="l" rtl="0">
              <a:spcBef>
                <a:spcPts val="0"/>
              </a:spcBef>
              <a:spcAft>
                <a:spcPts val="0"/>
              </a:spcAft>
              <a:buNone/>
            </a:pPr>
            <a:endParaRPr sz="400" b="1">
              <a:solidFill>
                <a:srgbClr val="595959"/>
              </a:solidFill>
            </a:endParaRPr>
          </a:p>
          <a:p>
            <a:pPr marL="0" lvl="0" indent="0" algn="l" rtl="0">
              <a:spcBef>
                <a:spcPts val="0"/>
              </a:spcBef>
              <a:spcAft>
                <a:spcPts val="0"/>
              </a:spcAft>
              <a:buNone/>
            </a:pPr>
            <a:r>
              <a:rPr lang="en" sz="1800" b="1">
                <a:solidFill>
                  <a:srgbClr val="595959"/>
                </a:solidFill>
              </a:rPr>
              <a:t>Sarah Eckstein: Mental Health Liaison &amp; Social Worker       </a:t>
            </a:r>
            <a:endParaRPr sz="1800" b="1">
              <a:solidFill>
                <a:srgbClr val="595959"/>
              </a:solidFill>
            </a:endParaRPr>
          </a:p>
          <a:p>
            <a:pPr marL="0" lvl="0" indent="0" algn="l" rtl="0">
              <a:spcBef>
                <a:spcPts val="0"/>
              </a:spcBef>
              <a:spcAft>
                <a:spcPts val="0"/>
              </a:spcAft>
              <a:buNone/>
            </a:pPr>
            <a:r>
              <a:rPr lang="en" sz="1800">
                <a:solidFill>
                  <a:srgbClr val="595959"/>
                </a:solidFill>
              </a:rPr>
              <a:t>    Contributions - TLIM Co-Facilitator</a:t>
            </a:r>
            <a:endParaRPr sz="1800">
              <a:solidFill>
                <a:srgbClr val="595959"/>
              </a:solidFill>
            </a:endParaRPr>
          </a:p>
          <a:p>
            <a:pPr marL="0" lvl="0" indent="0" algn="l" rtl="0">
              <a:spcBef>
                <a:spcPts val="0"/>
              </a:spcBef>
              <a:spcAft>
                <a:spcPts val="0"/>
              </a:spcAft>
              <a:buNone/>
            </a:pPr>
            <a:endParaRPr sz="1800">
              <a:solidFill>
                <a:srgbClr val="595959"/>
              </a:solidFill>
            </a:endParaRPr>
          </a:p>
          <a:p>
            <a:pPr marL="0" lvl="0" indent="0" algn="l" rtl="0">
              <a:spcBef>
                <a:spcPts val="0"/>
              </a:spcBef>
              <a:spcAft>
                <a:spcPts val="0"/>
              </a:spcAft>
              <a:buNone/>
            </a:pPr>
            <a:r>
              <a:rPr lang="en" sz="1800" b="1">
                <a:solidFill>
                  <a:srgbClr val="595959"/>
                </a:solidFill>
              </a:rPr>
              <a:t>Susan Gronquist: 1st grade teacher</a:t>
            </a:r>
            <a:endParaRPr sz="1800" b="1">
              <a:solidFill>
                <a:srgbClr val="595959"/>
              </a:solidFill>
            </a:endParaRPr>
          </a:p>
          <a:p>
            <a:pPr marL="0" lvl="0" indent="0" algn="l" rtl="0">
              <a:spcBef>
                <a:spcPts val="0"/>
              </a:spcBef>
              <a:spcAft>
                <a:spcPts val="0"/>
              </a:spcAft>
              <a:buClr>
                <a:schemeClr val="dk1"/>
              </a:buClr>
              <a:buSzPts val="1100"/>
              <a:buFont typeface="Arial"/>
              <a:buNone/>
            </a:pPr>
            <a:r>
              <a:rPr lang="en" sz="1800">
                <a:solidFill>
                  <a:srgbClr val="595959"/>
                </a:solidFill>
              </a:rPr>
              <a:t>    Contributions - TLIM Lighthouse Team Member</a:t>
            </a:r>
            <a:endParaRPr sz="1800" b="1">
              <a:solidFill>
                <a:srgbClr val="595959"/>
              </a:solidFill>
            </a:endParaRPr>
          </a:p>
        </p:txBody>
      </p:sp>
      <p:sp>
        <p:nvSpPr>
          <p:cNvPr id="61" name="Google Shape;61;p14"/>
          <p:cNvSpPr txBox="1"/>
          <p:nvPr/>
        </p:nvSpPr>
        <p:spPr>
          <a:xfrm>
            <a:off x="301550" y="2983513"/>
            <a:ext cx="64062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595959"/>
                </a:solidFill>
              </a:rPr>
              <a:t>Jordan Dunn: PreK - 8th School Counselor</a:t>
            </a:r>
            <a:endParaRPr sz="1800" b="1">
              <a:solidFill>
                <a:srgbClr val="595959"/>
              </a:solidFill>
            </a:endParaRPr>
          </a:p>
          <a:p>
            <a:pPr marL="0" lvl="0" indent="0" algn="l" rtl="0">
              <a:spcBef>
                <a:spcPts val="0"/>
              </a:spcBef>
              <a:spcAft>
                <a:spcPts val="0"/>
              </a:spcAft>
              <a:buNone/>
            </a:pPr>
            <a:r>
              <a:rPr lang="en" sz="1800">
                <a:solidFill>
                  <a:srgbClr val="595959"/>
                </a:solidFill>
              </a:rPr>
              <a:t>    Contributions - TLIM Program Coordinator for USD 329</a:t>
            </a:r>
            <a:endParaRPr sz="1800">
              <a:solidFill>
                <a:srgbClr val="595959"/>
              </a:solidFill>
            </a:endParaRPr>
          </a:p>
        </p:txBody>
      </p:sp>
      <p:pic>
        <p:nvPicPr>
          <p:cNvPr id="62" name="Google Shape;62;p14"/>
          <p:cNvPicPr preferRelativeResize="0"/>
          <p:nvPr/>
        </p:nvPicPr>
        <p:blipFill>
          <a:blip r:embed="rId4">
            <a:alphaModFix/>
          </a:blip>
          <a:stretch>
            <a:fillRect/>
          </a:stretch>
        </p:blipFill>
        <p:spPr>
          <a:xfrm>
            <a:off x="7170575" y="3423038"/>
            <a:ext cx="1000550" cy="1177762"/>
          </a:xfrm>
          <a:prstGeom prst="rect">
            <a:avLst/>
          </a:prstGeom>
          <a:noFill/>
          <a:ln>
            <a:noFill/>
          </a:ln>
        </p:spPr>
      </p:pic>
      <p:pic>
        <p:nvPicPr>
          <p:cNvPr id="63" name="Google Shape;63;p14"/>
          <p:cNvPicPr preferRelativeResize="0"/>
          <p:nvPr/>
        </p:nvPicPr>
        <p:blipFill>
          <a:blip r:embed="rId5">
            <a:alphaModFix/>
          </a:blip>
          <a:stretch>
            <a:fillRect/>
          </a:stretch>
        </p:blipFill>
        <p:spPr>
          <a:xfrm>
            <a:off x="8157287" y="2750075"/>
            <a:ext cx="972875" cy="1093286"/>
          </a:xfrm>
          <a:prstGeom prst="rect">
            <a:avLst/>
          </a:prstGeom>
          <a:noFill/>
          <a:ln>
            <a:noFill/>
          </a:ln>
        </p:spPr>
      </p:pic>
      <p:sp>
        <p:nvSpPr>
          <p:cNvPr id="64" name="Google Shape;64;p14"/>
          <p:cNvSpPr txBox="1"/>
          <p:nvPr/>
        </p:nvSpPr>
        <p:spPr>
          <a:xfrm>
            <a:off x="309300" y="3750975"/>
            <a:ext cx="6033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rgbClr val="595959"/>
                </a:solidFill>
              </a:rPr>
              <a:t>Callie Meinhardt: 9th - 12th Counselor</a:t>
            </a:r>
            <a:endParaRPr sz="1800" b="1">
              <a:solidFill>
                <a:srgbClr val="595959"/>
              </a:solidFill>
            </a:endParaRPr>
          </a:p>
          <a:p>
            <a:pPr marL="0" lvl="0" indent="0" algn="l" rtl="0">
              <a:spcBef>
                <a:spcPts val="0"/>
              </a:spcBef>
              <a:spcAft>
                <a:spcPts val="0"/>
              </a:spcAft>
              <a:buNone/>
            </a:pPr>
            <a:r>
              <a:rPr lang="en" sz="1800">
                <a:solidFill>
                  <a:srgbClr val="595959"/>
                </a:solidFill>
              </a:rPr>
              <a:t>    Contributions - TLIM High School Integration Specialist</a:t>
            </a:r>
            <a:endParaRPr sz="1800">
              <a:solidFill>
                <a:srgbClr val="595959"/>
              </a:solidFill>
            </a:endParaRPr>
          </a:p>
        </p:txBody>
      </p:sp>
      <p:pic>
        <p:nvPicPr>
          <p:cNvPr id="65" name="Google Shape;65;p14"/>
          <p:cNvPicPr preferRelativeResize="0"/>
          <p:nvPr/>
        </p:nvPicPr>
        <p:blipFill>
          <a:blip r:embed="rId6">
            <a:alphaModFix/>
          </a:blip>
          <a:stretch>
            <a:fillRect/>
          </a:stretch>
        </p:blipFill>
        <p:spPr>
          <a:xfrm>
            <a:off x="8143450" y="1023650"/>
            <a:ext cx="1000550" cy="1193925"/>
          </a:xfrm>
          <a:prstGeom prst="rect">
            <a:avLst/>
          </a:prstGeom>
          <a:noFill/>
          <a:ln>
            <a:noFill/>
          </a:ln>
        </p:spPr>
      </p:pic>
      <p:pic>
        <p:nvPicPr>
          <p:cNvPr id="66" name="Google Shape;66;p14"/>
          <p:cNvPicPr preferRelativeResize="0"/>
          <p:nvPr/>
        </p:nvPicPr>
        <p:blipFill rotWithShape="1">
          <a:blip r:embed="rId7">
            <a:alphaModFix/>
          </a:blip>
          <a:srcRect t="5330" b="9389"/>
          <a:stretch/>
        </p:blipFill>
        <p:spPr>
          <a:xfrm>
            <a:off x="7170575" y="1865800"/>
            <a:ext cx="1000550" cy="119393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sp>
        <p:nvSpPr>
          <p:cNvPr id="179" name="Google Shape;179;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80" name="Google Shape;180;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1" name="Google Shape;181;p32"/>
          <p:cNvPicPr preferRelativeResize="0"/>
          <p:nvPr/>
        </p:nvPicPr>
        <p:blipFill>
          <a:blip r:embed="rId4">
            <a:alphaModFix/>
          </a:blip>
          <a:stretch>
            <a:fillRect/>
          </a:stretch>
        </p:blipFill>
        <p:spPr>
          <a:xfrm>
            <a:off x="156900" y="295225"/>
            <a:ext cx="8830177" cy="45530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33"/>
          <p:cNvPicPr preferRelativeResize="0"/>
          <p:nvPr/>
        </p:nvPicPr>
        <p:blipFill>
          <a:blip r:embed="rId3">
            <a:alphaModFix/>
          </a:blip>
          <a:stretch>
            <a:fillRect/>
          </a:stretch>
        </p:blipFill>
        <p:spPr>
          <a:xfrm>
            <a:off x="0" y="0"/>
            <a:ext cx="9144002" cy="51435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0"/>
        <p:cNvGrpSpPr/>
        <p:nvPr/>
      </p:nvGrpSpPr>
      <p:grpSpPr>
        <a:xfrm>
          <a:off x="0" y="0"/>
          <a:ext cx="0" cy="0"/>
          <a:chOff x="0" y="0"/>
          <a:chExt cx="0" cy="0"/>
        </a:xfrm>
      </p:grpSpPr>
      <p:pic>
        <p:nvPicPr>
          <p:cNvPr id="191" name="Google Shape;191;p34"/>
          <p:cNvPicPr preferRelativeResize="0"/>
          <p:nvPr/>
        </p:nvPicPr>
        <p:blipFill>
          <a:blip r:embed="rId3">
            <a:alphaModFix/>
          </a:blip>
          <a:stretch>
            <a:fillRect/>
          </a:stretch>
        </p:blipFill>
        <p:spPr>
          <a:xfrm>
            <a:off x="-29950" y="0"/>
            <a:ext cx="9173949" cy="5194382"/>
          </a:xfrm>
          <a:prstGeom prst="rect">
            <a:avLst/>
          </a:prstGeom>
          <a:noFill/>
          <a:ln>
            <a:noFill/>
          </a:ln>
        </p:spPr>
      </p:pic>
      <p:sp>
        <p:nvSpPr>
          <p:cNvPr id="192" name="Google Shape;192;p34"/>
          <p:cNvSpPr txBox="1"/>
          <p:nvPr/>
        </p:nvSpPr>
        <p:spPr>
          <a:xfrm>
            <a:off x="1875700" y="1011125"/>
            <a:ext cx="5509800" cy="115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93" name="Google Shape;193;p34"/>
          <p:cNvPicPr preferRelativeResize="0"/>
          <p:nvPr/>
        </p:nvPicPr>
        <p:blipFill>
          <a:blip r:embed="rId4">
            <a:alphaModFix/>
          </a:blip>
          <a:stretch>
            <a:fillRect/>
          </a:stretch>
        </p:blipFill>
        <p:spPr>
          <a:xfrm>
            <a:off x="902900" y="458200"/>
            <a:ext cx="7338199" cy="41474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7"/>
        <p:cNvGrpSpPr/>
        <p:nvPr/>
      </p:nvGrpSpPr>
      <p:grpSpPr>
        <a:xfrm>
          <a:off x="0" y="0"/>
          <a:ext cx="0" cy="0"/>
          <a:chOff x="0" y="0"/>
          <a:chExt cx="0" cy="0"/>
        </a:xfrm>
      </p:grpSpPr>
      <p:pic>
        <p:nvPicPr>
          <p:cNvPr id="198" name="Google Shape;198;p35" title="affirmations.mp4">
            <a:hlinkClick r:id="rId4"/>
          </p:cNvPr>
          <p:cNvPicPr preferRelativeResize="0"/>
          <p:nvPr/>
        </p:nvPicPr>
        <p:blipFill>
          <a:blip r:embed="rId5">
            <a:alphaModFix/>
          </a:blip>
          <a:stretch>
            <a:fillRect/>
          </a:stretch>
        </p:blipFill>
        <p:spPr>
          <a:xfrm>
            <a:off x="516538" y="194150"/>
            <a:ext cx="8110925" cy="4755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10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2"/>
        <p:cNvGrpSpPr/>
        <p:nvPr/>
      </p:nvGrpSpPr>
      <p:grpSpPr>
        <a:xfrm>
          <a:off x="0" y="0"/>
          <a:ext cx="0" cy="0"/>
          <a:chOff x="0" y="0"/>
          <a:chExt cx="0" cy="0"/>
        </a:xfrm>
      </p:grpSpPr>
      <p:pic>
        <p:nvPicPr>
          <p:cNvPr id="203" name="Google Shape;203;p36"/>
          <p:cNvPicPr preferRelativeResize="0"/>
          <p:nvPr/>
        </p:nvPicPr>
        <p:blipFill>
          <a:blip r:embed="rId4">
            <a:alphaModFix/>
          </a:blip>
          <a:stretch>
            <a:fillRect/>
          </a:stretch>
        </p:blipFill>
        <p:spPr>
          <a:xfrm>
            <a:off x="989750" y="152400"/>
            <a:ext cx="7164498" cy="4838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7"/>
        <p:cNvGrpSpPr/>
        <p:nvPr/>
      </p:nvGrpSpPr>
      <p:grpSpPr>
        <a:xfrm>
          <a:off x="0" y="0"/>
          <a:ext cx="0" cy="0"/>
          <a:chOff x="0" y="0"/>
          <a:chExt cx="0" cy="0"/>
        </a:xfrm>
      </p:grpSpPr>
      <p:pic>
        <p:nvPicPr>
          <p:cNvPr id="208" name="Google Shape;208;p37" title="Wade trimmed part 1.mp4">
            <a:hlinkClick r:id="rId4"/>
          </p:cNvPr>
          <p:cNvPicPr preferRelativeResize="0"/>
          <p:nvPr/>
        </p:nvPicPr>
        <p:blipFill>
          <a:blip r:embed="rId5">
            <a:alphaModFix/>
          </a:blip>
          <a:stretch>
            <a:fillRect/>
          </a:stretch>
        </p:blipFill>
        <p:spPr>
          <a:xfrm>
            <a:off x="712025" y="288088"/>
            <a:ext cx="7719925" cy="4567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animEffect transition="in" filter="fade">
                                      <p:cBhvr>
                                        <p:cTn id="7" dur="10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2"/>
        <p:cNvGrpSpPr/>
        <p:nvPr/>
      </p:nvGrpSpPr>
      <p:grpSpPr>
        <a:xfrm>
          <a:off x="0" y="0"/>
          <a:ext cx="0" cy="0"/>
          <a:chOff x="0" y="0"/>
          <a:chExt cx="0" cy="0"/>
        </a:xfrm>
      </p:grpSpPr>
      <p:pic>
        <p:nvPicPr>
          <p:cNvPr id="213" name="Google Shape;213;p38" title="Wade trimmed part 2.mp4">
            <a:hlinkClick r:id="rId4"/>
          </p:cNvPr>
          <p:cNvPicPr preferRelativeResize="0"/>
          <p:nvPr/>
        </p:nvPicPr>
        <p:blipFill>
          <a:blip r:embed="rId5">
            <a:alphaModFix/>
          </a:blip>
          <a:stretch>
            <a:fillRect/>
          </a:stretch>
        </p:blipFill>
        <p:spPr>
          <a:xfrm>
            <a:off x="551725" y="205400"/>
            <a:ext cx="8040526" cy="4732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10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9"/>
          <p:cNvPicPr preferRelativeResize="0"/>
          <p:nvPr/>
        </p:nvPicPr>
        <p:blipFill>
          <a:blip r:embed="rId3">
            <a:alphaModFix/>
          </a:blip>
          <a:stretch>
            <a:fillRect/>
          </a:stretch>
        </p:blipFill>
        <p:spPr>
          <a:xfrm>
            <a:off x="0" y="0"/>
            <a:ext cx="9144002" cy="51435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2"/>
        <p:cNvGrpSpPr/>
        <p:nvPr/>
      </p:nvGrpSpPr>
      <p:grpSpPr>
        <a:xfrm>
          <a:off x="0" y="0"/>
          <a:ext cx="0" cy="0"/>
          <a:chOff x="0" y="0"/>
          <a:chExt cx="0" cy="0"/>
        </a:xfrm>
      </p:grpSpPr>
      <p:sp>
        <p:nvSpPr>
          <p:cNvPr id="223" name="Google Shape;223;p40"/>
          <p:cNvSpPr txBox="1">
            <a:spLocks noGrp="1"/>
          </p:cNvSpPr>
          <p:nvPr>
            <p:ph type="title"/>
          </p:nvPr>
        </p:nvSpPr>
        <p:spPr>
          <a:xfrm>
            <a:off x="253025" y="5448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20" b="1">
                <a:solidFill>
                  <a:srgbClr val="595959"/>
                </a:solidFill>
              </a:rPr>
              <a:t>SHIFTING FOCUS</a:t>
            </a:r>
            <a:endParaRPr sz="2820" b="1">
              <a:solidFill>
                <a:srgbClr val="595959"/>
              </a:solidFill>
            </a:endParaRPr>
          </a:p>
        </p:txBody>
      </p:sp>
      <p:sp>
        <p:nvSpPr>
          <p:cNvPr id="224" name="Google Shape;224;p40"/>
          <p:cNvSpPr txBox="1">
            <a:spLocks noGrp="1"/>
          </p:cNvSpPr>
          <p:nvPr>
            <p:ph type="body" idx="1"/>
          </p:nvPr>
        </p:nvSpPr>
        <p:spPr>
          <a:xfrm>
            <a:off x="449800" y="1117550"/>
            <a:ext cx="6739200" cy="34164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275"/>
              <a:buNone/>
            </a:pPr>
            <a:r>
              <a:rPr lang="en" sz="1275"/>
              <a:t>At the junior high level we shift our focus from direct instruction of habits to focus on Application and Practice and Processing the application of the skills.</a:t>
            </a:r>
            <a:endParaRPr sz="1275"/>
          </a:p>
          <a:p>
            <a:pPr marL="0" lvl="0" indent="0" algn="l" rtl="0">
              <a:lnSpc>
                <a:spcPct val="100000"/>
              </a:lnSpc>
              <a:spcBef>
                <a:spcPts val="1200"/>
              </a:spcBef>
              <a:spcAft>
                <a:spcPts val="0"/>
              </a:spcAft>
              <a:buSzPts val="275"/>
              <a:buNone/>
            </a:pPr>
            <a:r>
              <a:rPr lang="en" sz="1275" b="1"/>
              <a:t>Lighthouse Teams:</a:t>
            </a:r>
            <a:endParaRPr sz="1275" b="1"/>
          </a:p>
          <a:p>
            <a:pPr marL="457200" lvl="0" indent="-309562" algn="l" rtl="0">
              <a:lnSpc>
                <a:spcPct val="95000"/>
              </a:lnSpc>
              <a:spcBef>
                <a:spcPts val="0"/>
              </a:spcBef>
              <a:spcAft>
                <a:spcPts val="0"/>
              </a:spcAft>
              <a:buSzPts val="1275"/>
              <a:buAutoNum type="arabicParenR"/>
            </a:pPr>
            <a:r>
              <a:rPr lang="en" sz="1275"/>
              <a:t>Bulletin Boards Lighthouse Team</a:t>
            </a:r>
            <a:endParaRPr sz="1275"/>
          </a:p>
          <a:p>
            <a:pPr marL="457200" lvl="0" indent="-309562" algn="l" rtl="0">
              <a:lnSpc>
                <a:spcPct val="95000"/>
              </a:lnSpc>
              <a:spcBef>
                <a:spcPts val="0"/>
              </a:spcBef>
              <a:spcAft>
                <a:spcPts val="0"/>
              </a:spcAft>
              <a:buSzPts val="1275"/>
              <a:buAutoNum type="arabicParenR"/>
            </a:pPr>
            <a:r>
              <a:rPr lang="en" sz="1275"/>
              <a:t>Community Service Lighthouse Team</a:t>
            </a:r>
            <a:endParaRPr sz="1275"/>
          </a:p>
          <a:p>
            <a:pPr marL="457200" lvl="0" indent="-309562" algn="l" rtl="0">
              <a:lnSpc>
                <a:spcPct val="95000"/>
              </a:lnSpc>
              <a:spcBef>
                <a:spcPts val="0"/>
              </a:spcBef>
              <a:spcAft>
                <a:spcPts val="0"/>
              </a:spcAft>
              <a:buSzPts val="1275"/>
              <a:buAutoNum type="arabicParenR"/>
            </a:pPr>
            <a:r>
              <a:rPr lang="en" sz="1275"/>
              <a:t>Event and Activity Lighthouse Team</a:t>
            </a:r>
            <a:endParaRPr sz="1275"/>
          </a:p>
          <a:p>
            <a:pPr marL="0" lvl="0" indent="0" algn="l" rtl="0">
              <a:lnSpc>
                <a:spcPct val="80000"/>
              </a:lnSpc>
              <a:spcBef>
                <a:spcPts val="1200"/>
              </a:spcBef>
              <a:spcAft>
                <a:spcPts val="0"/>
              </a:spcAft>
              <a:buSzPts val="275"/>
              <a:buNone/>
            </a:pPr>
            <a:r>
              <a:rPr lang="en" sz="1275" b="1"/>
              <a:t>Goal of Lighthouse Teams: </a:t>
            </a:r>
            <a:endParaRPr sz="1275" b="1"/>
          </a:p>
          <a:p>
            <a:pPr marL="457200" lvl="0" indent="-309562" algn="l" rtl="0">
              <a:lnSpc>
                <a:spcPct val="80000"/>
              </a:lnSpc>
              <a:spcBef>
                <a:spcPts val="0"/>
              </a:spcBef>
              <a:spcAft>
                <a:spcPts val="0"/>
              </a:spcAft>
              <a:buSzPts val="1275"/>
              <a:buChar char="●"/>
            </a:pPr>
            <a:r>
              <a:rPr lang="en" sz="1275"/>
              <a:t>Putting the habits into practice</a:t>
            </a:r>
            <a:endParaRPr sz="1275"/>
          </a:p>
          <a:p>
            <a:pPr marL="457200" lvl="0" indent="-309562" algn="l" rtl="0">
              <a:lnSpc>
                <a:spcPct val="80000"/>
              </a:lnSpc>
              <a:spcBef>
                <a:spcPts val="0"/>
              </a:spcBef>
              <a:spcAft>
                <a:spcPts val="0"/>
              </a:spcAft>
              <a:buSzPts val="1275"/>
              <a:buChar char="●"/>
            </a:pPr>
            <a:r>
              <a:rPr lang="en" sz="1275"/>
              <a:t>Problem solving strategies</a:t>
            </a:r>
            <a:endParaRPr sz="1275"/>
          </a:p>
          <a:p>
            <a:pPr marL="457200" lvl="0" indent="-309562" algn="l" rtl="0">
              <a:lnSpc>
                <a:spcPct val="80000"/>
              </a:lnSpc>
              <a:spcBef>
                <a:spcPts val="0"/>
              </a:spcBef>
              <a:spcAft>
                <a:spcPts val="0"/>
              </a:spcAft>
              <a:buSzPts val="1275"/>
              <a:buChar char="●"/>
            </a:pPr>
            <a:r>
              <a:rPr lang="en" sz="1275"/>
              <a:t>Discussion on how to synergize-Habit 6, or cooperate, share ideas</a:t>
            </a:r>
            <a:endParaRPr sz="1275"/>
          </a:p>
          <a:p>
            <a:pPr marL="0" lvl="0" indent="0" algn="l" rtl="0">
              <a:lnSpc>
                <a:spcPct val="80000"/>
              </a:lnSpc>
              <a:spcBef>
                <a:spcPts val="1200"/>
              </a:spcBef>
              <a:spcAft>
                <a:spcPts val="0"/>
              </a:spcAft>
              <a:buSzPts val="275"/>
              <a:buNone/>
            </a:pPr>
            <a:r>
              <a:rPr lang="en" sz="1275" b="1"/>
              <a:t>RESULT:</a:t>
            </a:r>
            <a:r>
              <a:rPr lang="en" sz="1275"/>
              <a:t> We are truly better together! Students also develop a deeper understanding of their special talents.</a:t>
            </a:r>
            <a:endParaRPr sz="1275"/>
          </a:p>
          <a:p>
            <a:pPr marL="0" lvl="0" indent="0" algn="l" rtl="0">
              <a:lnSpc>
                <a:spcPct val="80000"/>
              </a:lnSpc>
              <a:spcBef>
                <a:spcPts val="1200"/>
              </a:spcBef>
              <a:spcAft>
                <a:spcPts val="0"/>
              </a:spcAft>
              <a:buSzPts val="275"/>
              <a:buNone/>
            </a:pPr>
            <a:r>
              <a:rPr lang="en" sz="1275" b="1"/>
              <a:t>Leadership Council: </a:t>
            </a:r>
            <a:r>
              <a:rPr lang="en" sz="1275"/>
              <a:t>Students must apply to be on this leadership team and interview with school staff.</a:t>
            </a:r>
            <a:endParaRPr sz="1275"/>
          </a:p>
          <a:p>
            <a:pPr marL="0" lvl="0" indent="0" algn="l" rtl="0">
              <a:lnSpc>
                <a:spcPct val="80000"/>
              </a:lnSpc>
              <a:spcBef>
                <a:spcPts val="0"/>
              </a:spcBef>
              <a:spcAft>
                <a:spcPts val="0"/>
              </a:spcAft>
              <a:buSzPts val="275"/>
              <a:buNone/>
            </a:pPr>
            <a:r>
              <a:rPr lang="en" sz="1275"/>
              <a:t>	This council practices leadership, decision making and plans school events.</a:t>
            </a:r>
            <a:endParaRPr sz="1275"/>
          </a:p>
          <a:p>
            <a:pPr marL="0" lvl="0" indent="0" algn="l" rtl="0">
              <a:lnSpc>
                <a:spcPct val="80000"/>
              </a:lnSpc>
              <a:spcBef>
                <a:spcPts val="1200"/>
              </a:spcBef>
              <a:spcAft>
                <a:spcPts val="0"/>
              </a:spcAft>
              <a:buSzPts val="275"/>
              <a:buNone/>
            </a:pPr>
            <a:endParaRPr sz="1275"/>
          </a:p>
          <a:p>
            <a:pPr marL="0" lvl="0" indent="0" algn="l" rtl="0">
              <a:lnSpc>
                <a:spcPct val="80000"/>
              </a:lnSpc>
              <a:spcBef>
                <a:spcPts val="1200"/>
              </a:spcBef>
              <a:spcAft>
                <a:spcPts val="0"/>
              </a:spcAft>
              <a:buSzPts val="275"/>
              <a:buNone/>
            </a:pPr>
            <a:endParaRPr sz="1375"/>
          </a:p>
          <a:p>
            <a:pPr marL="0" lvl="0" indent="0" algn="l" rtl="0">
              <a:lnSpc>
                <a:spcPct val="80000"/>
              </a:lnSpc>
              <a:spcBef>
                <a:spcPts val="1200"/>
              </a:spcBef>
              <a:spcAft>
                <a:spcPts val="0"/>
              </a:spcAft>
              <a:buSzPts val="275"/>
              <a:buNone/>
            </a:pPr>
            <a:r>
              <a:rPr lang="en" sz="625"/>
              <a:t>	</a:t>
            </a:r>
            <a:endParaRPr sz="625"/>
          </a:p>
          <a:p>
            <a:pPr marL="0" lvl="0" indent="0" algn="l" rtl="0">
              <a:lnSpc>
                <a:spcPct val="95000"/>
              </a:lnSpc>
              <a:spcBef>
                <a:spcPts val="1200"/>
              </a:spcBef>
              <a:spcAft>
                <a:spcPts val="0"/>
              </a:spcAft>
              <a:buSzPts val="275"/>
              <a:buNone/>
            </a:pPr>
            <a:endParaRPr sz="625"/>
          </a:p>
          <a:p>
            <a:pPr marL="0" lvl="0" indent="0" algn="l" rtl="0">
              <a:lnSpc>
                <a:spcPct val="95000"/>
              </a:lnSpc>
              <a:spcBef>
                <a:spcPts val="1200"/>
              </a:spcBef>
              <a:spcAft>
                <a:spcPts val="0"/>
              </a:spcAft>
              <a:buSzPts val="275"/>
              <a:buNone/>
            </a:pPr>
            <a:endParaRPr sz="625"/>
          </a:p>
          <a:p>
            <a:pPr marL="0" lvl="0" indent="0" algn="l" rtl="0">
              <a:lnSpc>
                <a:spcPct val="95000"/>
              </a:lnSpc>
              <a:spcBef>
                <a:spcPts val="1200"/>
              </a:spcBef>
              <a:spcAft>
                <a:spcPts val="0"/>
              </a:spcAft>
              <a:buSzPts val="275"/>
              <a:buNone/>
            </a:pPr>
            <a:endParaRPr sz="625"/>
          </a:p>
          <a:p>
            <a:pPr marL="0" lvl="0" indent="0" algn="l" rtl="0">
              <a:lnSpc>
                <a:spcPct val="95000"/>
              </a:lnSpc>
              <a:spcBef>
                <a:spcPts val="1200"/>
              </a:spcBef>
              <a:spcAft>
                <a:spcPts val="1200"/>
              </a:spcAft>
              <a:buSzPts val="275"/>
              <a:buNone/>
            </a:pPr>
            <a:endParaRPr sz="625"/>
          </a:p>
        </p:txBody>
      </p:sp>
      <p:pic>
        <p:nvPicPr>
          <p:cNvPr id="225" name="Google Shape;225;p40"/>
          <p:cNvPicPr preferRelativeResize="0"/>
          <p:nvPr/>
        </p:nvPicPr>
        <p:blipFill>
          <a:blip r:embed="rId4">
            <a:alphaModFix/>
          </a:blip>
          <a:stretch>
            <a:fillRect/>
          </a:stretch>
        </p:blipFill>
        <p:spPr>
          <a:xfrm>
            <a:off x="7253850" y="1531150"/>
            <a:ext cx="1778626" cy="265904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9"/>
        <p:cNvGrpSpPr/>
        <p:nvPr/>
      </p:nvGrpSpPr>
      <p:grpSpPr>
        <a:xfrm>
          <a:off x="0" y="0"/>
          <a:ext cx="0" cy="0"/>
          <a:chOff x="0" y="0"/>
          <a:chExt cx="0" cy="0"/>
        </a:xfrm>
      </p:grpSpPr>
      <p:sp>
        <p:nvSpPr>
          <p:cNvPr id="230" name="Google Shape;230;p41"/>
          <p:cNvSpPr txBox="1">
            <a:spLocks noGrp="1"/>
          </p:cNvSpPr>
          <p:nvPr>
            <p:ph type="title"/>
          </p:nvPr>
        </p:nvSpPr>
        <p:spPr>
          <a:xfrm>
            <a:off x="311700" y="597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595959"/>
                </a:solidFill>
              </a:rPr>
              <a:t>MRA DATA AT THE JR HIGH</a:t>
            </a:r>
            <a:endParaRPr b="1">
              <a:solidFill>
                <a:srgbClr val="595959"/>
              </a:solidFill>
            </a:endParaRPr>
          </a:p>
        </p:txBody>
      </p:sp>
      <p:sp>
        <p:nvSpPr>
          <p:cNvPr id="231" name="Google Shape;231;p41"/>
          <p:cNvSpPr txBox="1">
            <a:spLocks noGrp="1"/>
          </p:cNvSpPr>
          <p:nvPr>
            <p:ph type="body" idx="1"/>
          </p:nvPr>
        </p:nvSpPr>
        <p:spPr>
          <a:xfrm>
            <a:off x="311700" y="1170125"/>
            <a:ext cx="8520600" cy="34164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a:t>2021-2022 </a:t>
            </a:r>
            <a:r>
              <a:rPr lang="en" b="1"/>
              <a:t>MRA (Measurable Results Assessments)</a:t>
            </a:r>
            <a:r>
              <a:rPr lang="en"/>
              <a:t> survey data showed our focus needed to be on our school culture, and student’s feeling more sense of belonging to the school family. This need was met by facilitation of TRUST HUDDLES. </a:t>
            </a:r>
            <a:endParaRPr/>
          </a:p>
          <a:p>
            <a:pPr marL="0" lvl="0" indent="0" algn="l" rtl="0">
              <a:spcBef>
                <a:spcPts val="1200"/>
              </a:spcBef>
              <a:spcAft>
                <a:spcPts val="0"/>
              </a:spcAft>
              <a:buNone/>
            </a:pPr>
            <a:r>
              <a:rPr lang="en"/>
              <a:t>Trust Huddles are 15-week, student-led groups of 4-6 students. </a:t>
            </a:r>
            <a:endParaRPr/>
          </a:p>
          <a:p>
            <a:pPr marL="0" lvl="0" indent="0" algn="l" rtl="0">
              <a:lnSpc>
                <a:spcPct val="100000"/>
              </a:lnSpc>
              <a:spcBef>
                <a:spcPts val="1200"/>
              </a:spcBef>
              <a:spcAft>
                <a:spcPts val="0"/>
              </a:spcAft>
              <a:buNone/>
            </a:pPr>
            <a:r>
              <a:rPr lang="en" b="1"/>
              <a:t>Goals of Trust Huddles: </a:t>
            </a:r>
            <a:endParaRPr b="1"/>
          </a:p>
          <a:p>
            <a:pPr marL="457200" lvl="0" indent="-342900" algn="l" rtl="0">
              <a:spcBef>
                <a:spcPts val="0"/>
              </a:spcBef>
              <a:spcAft>
                <a:spcPts val="0"/>
              </a:spcAft>
              <a:buSzPts val="1800"/>
              <a:buChar char="●"/>
            </a:pPr>
            <a:r>
              <a:rPr lang="en"/>
              <a:t>Students to form deeper connections with their trust huddle group</a:t>
            </a:r>
            <a:endParaRPr/>
          </a:p>
          <a:p>
            <a:pPr marL="457200" lvl="0" indent="-342900" algn="l" rtl="0">
              <a:spcBef>
                <a:spcPts val="0"/>
              </a:spcBef>
              <a:spcAft>
                <a:spcPts val="0"/>
              </a:spcAft>
              <a:buSzPts val="1800"/>
              <a:buChar char="●"/>
            </a:pPr>
            <a:r>
              <a:rPr lang="en"/>
              <a:t>Refine their knowledge of trust concepts while working together to review habits and process how to apply habits to their lives</a:t>
            </a:r>
            <a:endParaRPr/>
          </a:p>
          <a:p>
            <a:pPr marL="457200" lvl="0" indent="-342900" algn="l" rtl="0">
              <a:spcBef>
                <a:spcPts val="0"/>
              </a:spcBef>
              <a:spcAft>
                <a:spcPts val="0"/>
              </a:spcAft>
              <a:buSzPts val="1800"/>
              <a:buChar char="●"/>
            </a:pPr>
            <a:r>
              <a:rPr lang="en"/>
              <a:t>Students practice public speaking skills, take turns leading the group and practice creating and monitoring goals for the group.</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
        <p:cNvGrpSpPr/>
        <p:nvPr/>
      </p:nvGrpSpPr>
      <p:grpSpPr>
        <a:xfrm>
          <a:off x="0" y="0"/>
          <a:ext cx="0" cy="0"/>
          <a:chOff x="0" y="0"/>
          <a:chExt cx="0" cy="0"/>
        </a:xfrm>
      </p:grpSpPr>
      <p:pic>
        <p:nvPicPr>
          <p:cNvPr id="71" name="Google Shape;71;p15"/>
          <p:cNvPicPr preferRelativeResize="0"/>
          <p:nvPr/>
        </p:nvPicPr>
        <p:blipFill>
          <a:blip r:embed="rId4">
            <a:alphaModFix/>
          </a:blip>
          <a:stretch>
            <a:fillRect/>
          </a:stretch>
        </p:blipFill>
        <p:spPr>
          <a:xfrm>
            <a:off x="1070885" y="778243"/>
            <a:ext cx="7002234" cy="3695168"/>
          </a:xfrm>
          <a:prstGeom prst="rect">
            <a:avLst/>
          </a:prstGeom>
          <a:noFill/>
          <a:ln>
            <a:noFill/>
          </a:ln>
        </p:spPr>
      </p:pic>
      <p:sp>
        <p:nvSpPr>
          <p:cNvPr id="72" name="Google Shape;72;p15"/>
          <p:cNvSpPr txBox="1"/>
          <p:nvPr/>
        </p:nvSpPr>
        <p:spPr>
          <a:xfrm>
            <a:off x="1070875" y="593895"/>
            <a:ext cx="4586100" cy="3723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b="1">
                <a:solidFill>
                  <a:srgbClr val="595959"/>
                </a:solidFill>
                <a:latin typeface="Open Sans"/>
                <a:ea typeface="Open Sans"/>
                <a:cs typeface="Open Sans"/>
                <a:sym typeface="Open Sans"/>
              </a:rPr>
              <a:t>Enrollment Demographics</a:t>
            </a:r>
            <a:endParaRPr sz="1900" b="1">
              <a:solidFill>
                <a:srgbClr val="595959"/>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5"/>
        <p:cNvGrpSpPr/>
        <p:nvPr/>
      </p:nvGrpSpPr>
      <p:grpSpPr>
        <a:xfrm>
          <a:off x="0" y="0"/>
          <a:ext cx="0" cy="0"/>
          <a:chOff x="0" y="0"/>
          <a:chExt cx="0" cy="0"/>
        </a:xfrm>
      </p:grpSpPr>
      <p:pic>
        <p:nvPicPr>
          <p:cNvPr id="236" name="Google Shape;236;p42"/>
          <p:cNvPicPr preferRelativeResize="0"/>
          <p:nvPr/>
        </p:nvPicPr>
        <p:blipFill>
          <a:blip r:embed="rId4">
            <a:alphaModFix/>
          </a:blip>
          <a:stretch>
            <a:fillRect/>
          </a:stretch>
        </p:blipFill>
        <p:spPr>
          <a:xfrm>
            <a:off x="4438500" y="1278900"/>
            <a:ext cx="4582523" cy="3126450"/>
          </a:xfrm>
          <a:prstGeom prst="rect">
            <a:avLst/>
          </a:prstGeom>
          <a:noFill/>
          <a:ln>
            <a:noFill/>
          </a:ln>
        </p:spPr>
      </p:pic>
      <p:pic>
        <p:nvPicPr>
          <p:cNvPr id="237" name="Google Shape;237;p42"/>
          <p:cNvPicPr preferRelativeResize="0"/>
          <p:nvPr/>
        </p:nvPicPr>
        <p:blipFill rotWithShape="1">
          <a:blip r:embed="rId5">
            <a:alphaModFix/>
          </a:blip>
          <a:srcRect b="3250"/>
          <a:stretch/>
        </p:blipFill>
        <p:spPr>
          <a:xfrm>
            <a:off x="131125" y="1290450"/>
            <a:ext cx="4023951" cy="3126452"/>
          </a:xfrm>
          <a:prstGeom prst="rect">
            <a:avLst/>
          </a:prstGeom>
          <a:noFill/>
          <a:ln>
            <a:noFill/>
          </a:ln>
        </p:spPr>
      </p:pic>
      <p:sp>
        <p:nvSpPr>
          <p:cNvPr id="238" name="Google Shape;238;p42"/>
          <p:cNvSpPr txBox="1">
            <a:spLocks noGrp="1"/>
          </p:cNvSpPr>
          <p:nvPr>
            <p:ph type="title"/>
          </p:nvPr>
        </p:nvSpPr>
        <p:spPr>
          <a:xfrm>
            <a:off x="127050" y="469300"/>
            <a:ext cx="8889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520" b="1">
                <a:solidFill>
                  <a:srgbClr val="595959"/>
                </a:solidFill>
              </a:rPr>
              <a:t>TRUST HUDDLES IN ACTION</a:t>
            </a:r>
            <a:endParaRPr sz="3520" b="1">
              <a:solidFill>
                <a:srgbClr val="595959"/>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2"/>
        <p:cNvGrpSpPr/>
        <p:nvPr/>
      </p:nvGrpSpPr>
      <p:grpSpPr>
        <a:xfrm>
          <a:off x="0" y="0"/>
          <a:ext cx="0" cy="0"/>
          <a:chOff x="0" y="0"/>
          <a:chExt cx="0" cy="0"/>
        </a:xfrm>
      </p:grpSpPr>
      <p:grpSp>
        <p:nvGrpSpPr>
          <p:cNvPr id="243" name="Google Shape;243;p43"/>
          <p:cNvGrpSpPr/>
          <p:nvPr/>
        </p:nvGrpSpPr>
        <p:grpSpPr>
          <a:xfrm>
            <a:off x="319238" y="535375"/>
            <a:ext cx="8505527" cy="3962875"/>
            <a:chOff x="262225" y="552100"/>
            <a:chExt cx="8505527" cy="3962875"/>
          </a:xfrm>
        </p:grpSpPr>
        <p:pic>
          <p:nvPicPr>
            <p:cNvPr id="244" name="Google Shape;244;p43"/>
            <p:cNvPicPr preferRelativeResize="0"/>
            <p:nvPr/>
          </p:nvPicPr>
          <p:blipFill>
            <a:blip r:embed="rId4">
              <a:alphaModFix/>
            </a:blip>
            <a:stretch>
              <a:fillRect/>
            </a:stretch>
          </p:blipFill>
          <p:spPr>
            <a:xfrm>
              <a:off x="262225" y="552100"/>
              <a:ext cx="4822450" cy="3962873"/>
            </a:xfrm>
            <a:prstGeom prst="rect">
              <a:avLst/>
            </a:prstGeom>
            <a:noFill/>
            <a:ln>
              <a:noFill/>
            </a:ln>
          </p:spPr>
        </p:pic>
        <p:pic>
          <p:nvPicPr>
            <p:cNvPr id="245" name="Google Shape;245;p43"/>
            <p:cNvPicPr preferRelativeResize="0"/>
            <p:nvPr/>
          </p:nvPicPr>
          <p:blipFill rotWithShape="1">
            <a:blip r:embed="rId5">
              <a:alphaModFix/>
            </a:blip>
            <a:srcRect b="21383"/>
            <a:stretch/>
          </p:blipFill>
          <p:spPr>
            <a:xfrm>
              <a:off x="5117982" y="552100"/>
              <a:ext cx="3649766" cy="1867049"/>
            </a:xfrm>
            <a:prstGeom prst="rect">
              <a:avLst/>
            </a:prstGeom>
            <a:noFill/>
            <a:ln>
              <a:noFill/>
            </a:ln>
          </p:spPr>
        </p:pic>
        <p:pic>
          <p:nvPicPr>
            <p:cNvPr id="246" name="Google Shape;246;p43"/>
            <p:cNvPicPr preferRelativeResize="0"/>
            <p:nvPr/>
          </p:nvPicPr>
          <p:blipFill rotWithShape="1">
            <a:blip r:embed="rId6">
              <a:alphaModFix/>
            </a:blip>
            <a:srcRect t="6753" b="13603"/>
            <a:stretch/>
          </p:blipFill>
          <p:spPr>
            <a:xfrm>
              <a:off x="5117975" y="2376350"/>
              <a:ext cx="3649777" cy="2138625"/>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0"/>
        <p:cNvGrpSpPr/>
        <p:nvPr/>
      </p:nvGrpSpPr>
      <p:grpSpPr>
        <a:xfrm>
          <a:off x="0" y="0"/>
          <a:ext cx="0" cy="0"/>
          <a:chOff x="0" y="0"/>
          <a:chExt cx="0" cy="0"/>
        </a:xfrm>
      </p:grpSpPr>
      <p:sp>
        <p:nvSpPr>
          <p:cNvPr id="251" name="Google Shape;251;p44"/>
          <p:cNvSpPr txBox="1">
            <a:spLocks noGrp="1"/>
          </p:cNvSpPr>
          <p:nvPr>
            <p:ph type="title"/>
          </p:nvPr>
        </p:nvSpPr>
        <p:spPr>
          <a:xfrm>
            <a:off x="311700" y="7753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595959"/>
                </a:solidFill>
              </a:rPr>
              <a:t>WEEKLY LESSONS AT THE JR HIGH</a:t>
            </a:r>
            <a:endParaRPr b="1">
              <a:solidFill>
                <a:srgbClr val="595959"/>
              </a:solidFill>
            </a:endParaRPr>
          </a:p>
        </p:txBody>
      </p:sp>
      <p:sp>
        <p:nvSpPr>
          <p:cNvPr id="252" name="Google Shape;252;p44"/>
          <p:cNvSpPr txBox="1">
            <a:spLocks noGrp="1"/>
          </p:cNvSpPr>
          <p:nvPr>
            <p:ph type="body" idx="1"/>
          </p:nvPr>
        </p:nvSpPr>
        <p:spPr>
          <a:xfrm>
            <a:off x="311700" y="1543600"/>
            <a:ext cx="8520600" cy="2670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Although at the Jr High level the focus shifts our Jr High counselor continues to review Leader in Me Habits with weekly lessons.</a:t>
            </a:r>
            <a:endParaRPr/>
          </a:p>
          <a:p>
            <a:pPr marL="0" lvl="0" indent="0" algn="l" rtl="0">
              <a:spcBef>
                <a:spcPts val="1200"/>
              </a:spcBef>
              <a:spcAft>
                <a:spcPts val="1200"/>
              </a:spcAft>
              <a:buNone/>
            </a:pPr>
            <a:r>
              <a:rPr lang="en"/>
              <a:t>These weekly lessons include reviewing the habits as well as practicing creating personal WIGS (Wildly Important Goals). Additionally, leadership notebooks are created for each student, which consists of items to contribute to their Individual Plans of Study when they get to the high school.</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58" name="Google Shape;258;p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59" name="Google Shape;259;p45"/>
          <p:cNvPicPr preferRelativeResize="0"/>
          <p:nvPr/>
        </p:nvPicPr>
        <p:blipFill>
          <a:blip r:embed="rId3">
            <a:alphaModFix/>
          </a:blip>
          <a:stretch>
            <a:fillRect/>
          </a:stretch>
        </p:blipFill>
        <p:spPr>
          <a:xfrm>
            <a:off x="-32400" y="-87675"/>
            <a:ext cx="9233974" cy="52311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3"/>
        <p:cNvGrpSpPr/>
        <p:nvPr/>
      </p:nvGrpSpPr>
      <p:grpSpPr>
        <a:xfrm>
          <a:off x="0" y="0"/>
          <a:ext cx="0" cy="0"/>
          <a:chOff x="0" y="0"/>
          <a:chExt cx="0" cy="0"/>
        </a:xfrm>
      </p:grpSpPr>
      <p:sp>
        <p:nvSpPr>
          <p:cNvPr id="264" name="Google Shape;264;p46"/>
          <p:cNvSpPr txBox="1">
            <a:spLocks noGrp="1"/>
          </p:cNvSpPr>
          <p:nvPr>
            <p:ph type="title"/>
          </p:nvPr>
        </p:nvSpPr>
        <p:spPr>
          <a:xfrm>
            <a:off x="311700" y="5778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820" b="1">
                <a:solidFill>
                  <a:srgbClr val="595959"/>
                </a:solidFill>
              </a:rPr>
              <a:t>FINDING YOUR OWN VOICE</a:t>
            </a:r>
            <a:endParaRPr sz="2820" b="1">
              <a:solidFill>
                <a:srgbClr val="595959"/>
              </a:solidFill>
            </a:endParaRPr>
          </a:p>
        </p:txBody>
      </p:sp>
      <p:sp>
        <p:nvSpPr>
          <p:cNvPr id="265" name="Google Shape;265;p46"/>
          <p:cNvSpPr txBox="1">
            <a:spLocks noGrp="1"/>
          </p:cNvSpPr>
          <p:nvPr>
            <p:ph type="body" idx="1"/>
          </p:nvPr>
        </p:nvSpPr>
        <p:spPr>
          <a:xfrm>
            <a:off x="464100" y="1304875"/>
            <a:ext cx="5443200" cy="35667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b="1"/>
              <a:t>Self - Advocacy:</a:t>
            </a:r>
            <a:r>
              <a:rPr lang="en"/>
              <a:t> 	</a:t>
            </a:r>
            <a:endParaRPr/>
          </a:p>
          <a:p>
            <a:pPr marL="0" lvl="0" indent="0" algn="l" rtl="0">
              <a:spcBef>
                <a:spcPts val="1200"/>
              </a:spcBef>
              <a:spcAft>
                <a:spcPts val="0"/>
              </a:spcAft>
              <a:buNone/>
            </a:pPr>
            <a:r>
              <a:rPr lang="en" sz="1400" b="1"/>
              <a:t>Students are taking charge of their learning and choosing their own path!</a:t>
            </a:r>
            <a:endParaRPr sz="1400" b="1"/>
          </a:p>
          <a:p>
            <a:pPr marL="0" lvl="0" indent="0" algn="l" rtl="0">
              <a:spcBef>
                <a:spcPts val="1200"/>
              </a:spcBef>
              <a:spcAft>
                <a:spcPts val="0"/>
              </a:spcAft>
              <a:buNone/>
            </a:pPr>
            <a:r>
              <a:rPr lang="en" sz="1500"/>
              <a:t>~</a:t>
            </a:r>
            <a:r>
              <a:rPr lang="en" sz="1500" i="1"/>
              <a:t>Choosing appropriate classes for their desired post-high school plans</a:t>
            </a:r>
            <a:endParaRPr sz="1500" i="1"/>
          </a:p>
          <a:p>
            <a:pPr marL="0" lvl="0" indent="0" algn="l" rtl="0">
              <a:spcBef>
                <a:spcPts val="0"/>
              </a:spcBef>
              <a:spcAft>
                <a:spcPts val="0"/>
              </a:spcAft>
              <a:buNone/>
            </a:pPr>
            <a:r>
              <a:rPr lang="en" sz="1500" i="1"/>
              <a:t>~Deciding where they want to focus their time (clubs, sports, work)</a:t>
            </a:r>
            <a:endParaRPr sz="1500" i="1"/>
          </a:p>
          <a:p>
            <a:pPr marL="0" lvl="0" indent="0" algn="l" rtl="0">
              <a:spcBef>
                <a:spcPts val="0"/>
              </a:spcBef>
              <a:spcAft>
                <a:spcPts val="0"/>
              </a:spcAft>
              <a:buNone/>
            </a:pPr>
            <a:r>
              <a:rPr lang="en" sz="1500" i="1"/>
              <a:t>~Advocating for their needs</a:t>
            </a:r>
            <a:endParaRPr sz="1500" i="1"/>
          </a:p>
          <a:p>
            <a:pPr marL="0" lvl="0" indent="0" algn="l" rtl="0">
              <a:spcBef>
                <a:spcPts val="0"/>
              </a:spcBef>
              <a:spcAft>
                <a:spcPts val="0"/>
              </a:spcAft>
              <a:buNone/>
            </a:pPr>
            <a:r>
              <a:rPr lang="en" sz="1500" i="1"/>
              <a:t>~starting clubs, seeking out learning opportunities, asking for help when they need it</a:t>
            </a:r>
            <a:endParaRPr sz="1500" i="1"/>
          </a:p>
          <a:p>
            <a:pPr marL="0" lvl="0" indent="0" algn="l" rtl="0">
              <a:spcBef>
                <a:spcPts val="0"/>
              </a:spcBef>
              <a:spcAft>
                <a:spcPts val="0"/>
              </a:spcAft>
              <a:buNone/>
            </a:pPr>
            <a:r>
              <a:rPr lang="en" sz="1500" i="1"/>
              <a:t>~Refining and continuing to develop self-care strategies and healthy coping skills</a:t>
            </a:r>
            <a:endParaRPr sz="1500" i="1"/>
          </a:p>
          <a:p>
            <a:pPr marL="0" lvl="0" indent="0" algn="l" rtl="0">
              <a:spcBef>
                <a:spcPts val="0"/>
              </a:spcBef>
              <a:spcAft>
                <a:spcPts val="0"/>
              </a:spcAft>
              <a:buNone/>
            </a:pPr>
            <a:endParaRPr sz="1400" i="1"/>
          </a:p>
          <a:p>
            <a:pPr marL="0" lvl="0" indent="0" algn="l" rtl="0">
              <a:spcBef>
                <a:spcPts val="0"/>
              </a:spcBef>
              <a:spcAft>
                <a:spcPts val="0"/>
              </a:spcAft>
              <a:buNone/>
            </a:pPr>
            <a:endParaRPr sz="1400" i="1"/>
          </a:p>
        </p:txBody>
      </p:sp>
      <p:pic>
        <p:nvPicPr>
          <p:cNvPr id="266" name="Google Shape;266;p46"/>
          <p:cNvPicPr preferRelativeResize="0"/>
          <p:nvPr/>
        </p:nvPicPr>
        <p:blipFill>
          <a:blip r:embed="rId4">
            <a:alphaModFix/>
          </a:blip>
          <a:stretch>
            <a:fillRect/>
          </a:stretch>
        </p:blipFill>
        <p:spPr>
          <a:xfrm>
            <a:off x="6338175" y="1323500"/>
            <a:ext cx="2286000" cy="3048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0"/>
        <p:cNvGrpSpPr/>
        <p:nvPr/>
      </p:nvGrpSpPr>
      <p:grpSpPr>
        <a:xfrm>
          <a:off x="0" y="0"/>
          <a:ext cx="0" cy="0"/>
          <a:chOff x="0" y="0"/>
          <a:chExt cx="0" cy="0"/>
        </a:xfrm>
      </p:grpSpPr>
      <p:sp>
        <p:nvSpPr>
          <p:cNvPr id="271" name="Google Shape;271;p47"/>
          <p:cNvSpPr txBox="1">
            <a:spLocks noGrp="1"/>
          </p:cNvSpPr>
          <p:nvPr>
            <p:ph type="title"/>
          </p:nvPr>
        </p:nvSpPr>
        <p:spPr>
          <a:xfrm>
            <a:off x="2269800" y="579775"/>
            <a:ext cx="6562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20" b="1">
                <a:solidFill>
                  <a:srgbClr val="595959"/>
                </a:solidFill>
              </a:rPr>
              <a:t>       </a:t>
            </a:r>
            <a:r>
              <a:rPr lang="en" sz="2200" b="1">
                <a:solidFill>
                  <a:srgbClr val="595959"/>
                </a:solidFill>
              </a:rPr>
              <a:t>THE LEADER IN ME PUT INTO PRACTICE!</a:t>
            </a:r>
            <a:endParaRPr sz="2200" b="1">
              <a:solidFill>
                <a:srgbClr val="595959"/>
              </a:solidFill>
            </a:endParaRPr>
          </a:p>
          <a:p>
            <a:pPr marL="0" lvl="0" indent="0" algn="l" rtl="0">
              <a:spcBef>
                <a:spcPts val="0"/>
              </a:spcBef>
              <a:spcAft>
                <a:spcPts val="0"/>
              </a:spcAft>
              <a:buSzPts val="990"/>
              <a:buNone/>
            </a:pPr>
            <a:endParaRPr sz="2820">
              <a:solidFill>
                <a:srgbClr val="595959"/>
              </a:solidFill>
            </a:endParaRPr>
          </a:p>
        </p:txBody>
      </p:sp>
      <p:sp>
        <p:nvSpPr>
          <p:cNvPr id="272" name="Google Shape;272;p47"/>
          <p:cNvSpPr txBox="1">
            <a:spLocks noGrp="1"/>
          </p:cNvSpPr>
          <p:nvPr>
            <p:ph type="body" idx="1"/>
          </p:nvPr>
        </p:nvSpPr>
        <p:spPr>
          <a:xfrm>
            <a:off x="4112400" y="1152475"/>
            <a:ext cx="4719900" cy="3679200"/>
          </a:xfrm>
          <a:prstGeom prst="rect">
            <a:avLst/>
          </a:prstGeom>
        </p:spPr>
        <p:txBody>
          <a:bodyPr spcFirstLastPara="1" wrap="square" lIns="91425" tIns="91425" rIns="91425" bIns="91425" anchor="t" anchorCtr="0">
            <a:normAutofit/>
          </a:bodyPr>
          <a:lstStyle/>
          <a:p>
            <a:pPr marL="0" lvl="0" indent="0" algn="l" rtl="0">
              <a:lnSpc>
                <a:spcPct val="105000"/>
              </a:lnSpc>
              <a:spcBef>
                <a:spcPts val="0"/>
              </a:spcBef>
              <a:spcAft>
                <a:spcPts val="0"/>
              </a:spcAft>
              <a:buNone/>
            </a:pPr>
            <a:r>
              <a:rPr lang="en" i="1"/>
              <a:t>Leading by example: </a:t>
            </a:r>
            <a:endParaRPr i="1"/>
          </a:p>
          <a:p>
            <a:pPr marL="0" lvl="0" indent="0" algn="l" rtl="0">
              <a:lnSpc>
                <a:spcPct val="105000"/>
              </a:lnSpc>
              <a:spcBef>
                <a:spcPts val="1200"/>
              </a:spcBef>
              <a:spcAft>
                <a:spcPts val="0"/>
              </a:spcAft>
              <a:buNone/>
            </a:pPr>
            <a:r>
              <a:rPr lang="en" sz="1700"/>
              <a:t>~Clubs and organizations that are student lead (SAFE, FCCLA, FCA/Yellow Ribbon, KAYS, etc.) </a:t>
            </a:r>
            <a:endParaRPr sz="1700"/>
          </a:p>
          <a:p>
            <a:pPr marL="0" lvl="0" indent="0" algn="l" rtl="0">
              <a:lnSpc>
                <a:spcPct val="105000"/>
              </a:lnSpc>
              <a:spcBef>
                <a:spcPts val="1200"/>
              </a:spcBef>
              <a:spcAft>
                <a:spcPts val="0"/>
              </a:spcAft>
              <a:buNone/>
            </a:pPr>
            <a:r>
              <a:rPr lang="en" sz="1700"/>
              <a:t>~ Volunteering their time to help others (community open door - serving lunches, Turkey Trot 5K, Haunted trail, etc.) </a:t>
            </a:r>
            <a:endParaRPr sz="1700"/>
          </a:p>
          <a:p>
            <a:pPr marL="0" lvl="0" indent="0" algn="l" rtl="0">
              <a:lnSpc>
                <a:spcPct val="105000"/>
              </a:lnSpc>
              <a:spcBef>
                <a:spcPts val="1200"/>
              </a:spcBef>
              <a:spcAft>
                <a:spcPts val="1200"/>
              </a:spcAft>
              <a:buNone/>
            </a:pPr>
            <a:r>
              <a:rPr lang="en" sz="1700"/>
              <a:t>~ Career and Community Connections class is overflowing! (grade school, coffee shop, teacher aide) </a:t>
            </a:r>
            <a:endParaRPr sz="1700"/>
          </a:p>
        </p:txBody>
      </p:sp>
      <p:pic>
        <p:nvPicPr>
          <p:cNvPr id="273" name="Google Shape;273;p47"/>
          <p:cNvPicPr preferRelativeResize="0"/>
          <p:nvPr/>
        </p:nvPicPr>
        <p:blipFill>
          <a:blip r:embed="rId4">
            <a:alphaModFix/>
          </a:blip>
          <a:stretch>
            <a:fillRect/>
          </a:stretch>
        </p:blipFill>
        <p:spPr>
          <a:xfrm>
            <a:off x="311700" y="228950"/>
            <a:ext cx="2269575" cy="2342800"/>
          </a:xfrm>
          <a:prstGeom prst="rect">
            <a:avLst/>
          </a:prstGeom>
          <a:noFill/>
          <a:ln>
            <a:noFill/>
          </a:ln>
        </p:spPr>
      </p:pic>
      <p:pic>
        <p:nvPicPr>
          <p:cNvPr id="274" name="Google Shape;274;p47"/>
          <p:cNvPicPr preferRelativeResize="0"/>
          <p:nvPr/>
        </p:nvPicPr>
        <p:blipFill>
          <a:blip r:embed="rId5">
            <a:alphaModFix/>
          </a:blip>
          <a:stretch>
            <a:fillRect/>
          </a:stretch>
        </p:blipFill>
        <p:spPr>
          <a:xfrm>
            <a:off x="759325" y="2249175"/>
            <a:ext cx="3123732" cy="23427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8"/>
        <p:cNvGrpSpPr/>
        <p:nvPr/>
      </p:nvGrpSpPr>
      <p:grpSpPr>
        <a:xfrm>
          <a:off x="0" y="0"/>
          <a:ext cx="0" cy="0"/>
          <a:chOff x="0" y="0"/>
          <a:chExt cx="0" cy="0"/>
        </a:xfrm>
      </p:grpSpPr>
      <p:sp>
        <p:nvSpPr>
          <p:cNvPr id="279" name="Google Shape;279;p48"/>
          <p:cNvSpPr txBox="1">
            <a:spLocks noGrp="1"/>
          </p:cNvSpPr>
          <p:nvPr>
            <p:ph type="title"/>
          </p:nvPr>
        </p:nvSpPr>
        <p:spPr>
          <a:xfrm>
            <a:off x="311700" y="882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20" b="1">
                <a:solidFill>
                  <a:srgbClr val="595959"/>
                </a:solidFill>
              </a:rPr>
              <a:t>THINKING WIN-WIN</a:t>
            </a:r>
            <a:endParaRPr sz="2820" b="1">
              <a:solidFill>
                <a:srgbClr val="595959"/>
              </a:solidFill>
            </a:endParaRPr>
          </a:p>
          <a:p>
            <a:pPr marL="0" lvl="0" indent="0" algn="l" rtl="0">
              <a:spcBef>
                <a:spcPts val="0"/>
              </a:spcBef>
              <a:spcAft>
                <a:spcPts val="0"/>
              </a:spcAft>
              <a:buSzPts val="990"/>
              <a:buNone/>
            </a:pPr>
            <a:endParaRPr sz="2820">
              <a:solidFill>
                <a:srgbClr val="595959"/>
              </a:solidFill>
            </a:endParaRPr>
          </a:p>
        </p:txBody>
      </p:sp>
      <p:sp>
        <p:nvSpPr>
          <p:cNvPr id="280" name="Google Shape;280;p48"/>
          <p:cNvSpPr txBox="1">
            <a:spLocks noGrp="1"/>
          </p:cNvSpPr>
          <p:nvPr>
            <p:ph type="body" idx="1"/>
          </p:nvPr>
        </p:nvSpPr>
        <p:spPr>
          <a:xfrm>
            <a:off x="387900" y="1566800"/>
            <a:ext cx="4915800" cy="3321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Winning is a group effort at Wabaunsee!</a:t>
            </a:r>
            <a:endParaRPr/>
          </a:p>
          <a:p>
            <a:pPr marL="0" lvl="0" indent="0" algn="l" rtl="0">
              <a:spcBef>
                <a:spcPts val="1200"/>
              </a:spcBef>
              <a:spcAft>
                <a:spcPts val="0"/>
              </a:spcAft>
              <a:buNone/>
            </a:pPr>
            <a:r>
              <a:rPr lang="en"/>
              <a:t>~Students supporting students: </a:t>
            </a:r>
            <a:endParaRPr/>
          </a:p>
          <a:p>
            <a:pPr marL="0" lvl="0" indent="0" algn="l" rtl="0">
              <a:spcBef>
                <a:spcPts val="0"/>
              </a:spcBef>
              <a:spcAft>
                <a:spcPts val="0"/>
              </a:spcAft>
              <a:buNone/>
            </a:pPr>
            <a:r>
              <a:rPr lang="en"/>
              <a:t>	</a:t>
            </a:r>
            <a:r>
              <a:rPr lang="en" i="1"/>
              <a:t>Some examples…</a:t>
            </a:r>
            <a:endParaRPr i="1"/>
          </a:p>
          <a:p>
            <a:pPr marL="457200" lvl="0" indent="0" algn="l" rtl="0">
              <a:spcBef>
                <a:spcPts val="0"/>
              </a:spcBef>
              <a:spcAft>
                <a:spcPts val="0"/>
              </a:spcAft>
              <a:buNone/>
            </a:pPr>
            <a:r>
              <a:rPr lang="en"/>
              <a:t>Pep club - cheering each other on!</a:t>
            </a:r>
            <a:endParaRPr/>
          </a:p>
          <a:p>
            <a:pPr marL="457200" lvl="0" indent="0" algn="l" rtl="0">
              <a:spcBef>
                <a:spcPts val="0"/>
              </a:spcBef>
              <a:spcAft>
                <a:spcPts val="0"/>
              </a:spcAft>
              <a:buNone/>
            </a:pPr>
            <a:r>
              <a:rPr lang="en"/>
              <a:t>Fundraisers for students/families in need</a:t>
            </a:r>
            <a:endParaRPr/>
          </a:p>
          <a:p>
            <a:pPr marL="457200" lvl="0" indent="0" algn="l" rtl="0">
              <a:spcBef>
                <a:spcPts val="0"/>
              </a:spcBef>
              <a:spcAft>
                <a:spcPts val="0"/>
              </a:spcAft>
              <a:buNone/>
            </a:pPr>
            <a:r>
              <a:rPr lang="en"/>
              <a:t>Pumpkin patch help </a:t>
            </a:r>
            <a:endParaRPr/>
          </a:p>
          <a:p>
            <a:pPr marL="457200" lvl="0" indent="0" algn="l" rtl="0">
              <a:spcBef>
                <a:spcPts val="0"/>
              </a:spcBef>
              <a:spcAft>
                <a:spcPts val="0"/>
              </a:spcAft>
              <a:buNone/>
            </a:pPr>
            <a:r>
              <a:rPr lang="en"/>
              <a:t>Including everyone and encouraging each other to be themselves</a:t>
            </a:r>
            <a:endParaRPr/>
          </a:p>
          <a:p>
            <a:pPr marL="0" lvl="0" indent="0" algn="l" rtl="0">
              <a:spcBef>
                <a:spcPts val="0"/>
              </a:spcBef>
              <a:spcAft>
                <a:spcPts val="1200"/>
              </a:spcAft>
              <a:buNone/>
            </a:pPr>
            <a:r>
              <a:rPr lang="en"/>
              <a:t>	</a:t>
            </a:r>
            <a:endParaRPr/>
          </a:p>
        </p:txBody>
      </p:sp>
      <p:pic>
        <p:nvPicPr>
          <p:cNvPr id="281" name="Google Shape;281;p48"/>
          <p:cNvPicPr preferRelativeResize="0"/>
          <p:nvPr/>
        </p:nvPicPr>
        <p:blipFill>
          <a:blip r:embed="rId4">
            <a:alphaModFix/>
          </a:blip>
          <a:stretch>
            <a:fillRect/>
          </a:stretch>
        </p:blipFill>
        <p:spPr>
          <a:xfrm>
            <a:off x="5445900" y="765325"/>
            <a:ext cx="3048000" cy="2286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5"/>
        <p:cNvGrpSpPr/>
        <p:nvPr/>
      </p:nvGrpSpPr>
      <p:grpSpPr>
        <a:xfrm>
          <a:off x="0" y="0"/>
          <a:ext cx="0" cy="0"/>
          <a:chOff x="0" y="0"/>
          <a:chExt cx="0" cy="0"/>
        </a:xfrm>
      </p:grpSpPr>
      <p:sp>
        <p:nvSpPr>
          <p:cNvPr id="286" name="Google Shape;286;p49"/>
          <p:cNvSpPr txBox="1">
            <a:spLocks noGrp="1"/>
          </p:cNvSpPr>
          <p:nvPr>
            <p:ph type="title"/>
          </p:nvPr>
        </p:nvSpPr>
        <p:spPr>
          <a:xfrm>
            <a:off x="311700" y="619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595959"/>
                </a:solidFill>
              </a:rPr>
              <a:t>ALWAYS THINKING AHEAD </a:t>
            </a:r>
            <a:r>
              <a:rPr lang="en">
                <a:solidFill>
                  <a:srgbClr val="595959"/>
                </a:solidFill>
              </a:rPr>
              <a:t>	</a:t>
            </a:r>
            <a:endParaRPr>
              <a:solidFill>
                <a:srgbClr val="595959"/>
              </a:solidFill>
            </a:endParaRPr>
          </a:p>
        </p:txBody>
      </p:sp>
      <p:sp>
        <p:nvSpPr>
          <p:cNvPr id="287" name="Google Shape;287;p49"/>
          <p:cNvSpPr txBox="1">
            <a:spLocks noGrp="1"/>
          </p:cNvSpPr>
          <p:nvPr>
            <p:ph type="body" idx="1"/>
          </p:nvPr>
        </p:nvSpPr>
        <p:spPr>
          <a:xfrm>
            <a:off x="311700" y="1269825"/>
            <a:ext cx="55512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i="1"/>
              <a:t>Career and college readiness - Beginning with the end in mind!</a:t>
            </a:r>
            <a:endParaRPr b="1" i="1"/>
          </a:p>
          <a:p>
            <a:pPr marL="0" lvl="0" indent="0" algn="l" rtl="0">
              <a:spcBef>
                <a:spcPts val="0"/>
              </a:spcBef>
              <a:spcAft>
                <a:spcPts val="0"/>
              </a:spcAft>
              <a:buNone/>
            </a:pPr>
            <a:r>
              <a:rPr lang="en" sz="1600"/>
              <a:t>~Meeting regularly during advisor base and with the counselor</a:t>
            </a:r>
            <a:endParaRPr sz="1600"/>
          </a:p>
          <a:p>
            <a:pPr marL="0" lvl="0" indent="0" algn="l" rtl="0">
              <a:spcBef>
                <a:spcPts val="0"/>
              </a:spcBef>
              <a:spcAft>
                <a:spcPts val="0"/>
              </a:spcAft>
              <a:buNone/>
            </a:pPr>
            <a:r>
              <a:rPr lang="en" sz="1600"/>
              <a:t>~Individual plans of study - tailoring academic goals to meet post-secondary goals</a:t>
            </a:r>
            <a:endParaRPr sz="1600"/>
          </a:p>
          <a:p>
            <a:pPr marL="0" lvl="0" indent="0" algn="l" rtl="0">
              <a:spcBef>
                <a:spcPts val="0"/>
              </a:spcBef>
              <a:spcAft>
                <a:spcPts val="0"/>
              </a:spcAft>
              <a:buNone/>
            </a:pPr>
            <a:r>
              <a:rPr lang="en" sz="1600"/>
              <a:t>~Seeking opportunities to be informed about post-high school options</a:t>
            </a:r>
            <a:endParaRPr sz="1600"/>
          </a:p>
          <a:p>
            <a:pPr marL="0" lvl="0" indent="0" algn="l" rtl="0">
              <a:spcBef>
                <a:spcPts val="0"/>
              </a:spcBef>
              <a:spcAft>
                <a:spcPts val="0"/>
              </a:spcAft>
              <a:buNone/>
            </a:pPr>
            <a:r>
              <a:rPr lang="en" sz="1600"/>
              <a:t>~Making connections with staff and other adults to help them gain valuable learning opportunities (FFA, 4H, FBLA, FCCLA)</a:t>
            </a:r>
            <a:endParaRPr sz="1600"/>
          </a:p>
        </p:txBody>
      </p:sp>
      <p:pic>
        <p:nvPicPr>
          <p:cNvPr id="288" name="Google Shape;288;p49"/>
          <p:cNvPicPr preferRelativeResize="0"/>
          <p:nvPr/>
        </p:nvPicPr>
        <p:blipFill>
          <a:blip r:embed="rId4">
            <a:alphaModFix/>
          </a:blip>
          <a:stretch>
            <a:fillRect/>
          </a:stretch>
        </p:blipFill>
        <p:spPr>
          <a:xfrm>
            <a:off x="6570250" y="222950"/>
            <a:ext cx="2126700" cy="2835600"/>
          </a:xfrm>
          <a:prstGeom prst="rect">
            <a:avLst/>
          </a:prstGeom>
          <a:noFill/>
          <a:ln>
            <a:noFill/>
          </a:ln>
        </p:spPr>
      </p:pic>
      <p:pic>
        <p:nvPicPr>
          <p:cNvPr id="289" name="Google Shape;289;p49"/>
          <p:cNvPicPr preferRelativeResize="0"/>
          <p:nvPr/>
        </p:nvPicPr>
        <p:blipFill>
          <a:blip r:embed="rId5">
            <a:alphaModFix/>
          </a:blip>
          <a:stretch>
            <a:fillRect/>
          </a:stretch>
        </p:blipFill>
        <p:spPr>
          <a:xfrm>
            <a:off x="5862900" y="2462525"/>
            <a:ext cx="1821900" cy="2429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3"/>
        <p:cNvGrpSpPr/>
        <p:nvPr/>
      </p:nvGrpSpPr>
      <p:grpSpPr>
        <a:xfrm>
          <a:off x="0" y="0"/>
          <a:ext cx="0" cy="0"/>
          <a:chOff x="0" y="0"/>
          <a:chExt cx="0" cy="0"/>
        </a:xfrm>
      </p:grpSpPr>
      <p:pic>
        <p:nvPicPr>
          <p:cNvPr id="294" name="Google Shape;294;p50"/>
          <p:cNvPicPr preferRelativeResize="0"/>
          <p:nvPr/>
        </p:nvPicPr>
        <p:blipFill>
          <a:blip r:embed="rId4">
            <a:alphaModFix/>
          </a:blip>
          <a:stretch>
            <a:fillRect/>
          </a:stretch>
        </p:blipFill>
        <p:spPr>
          <a:xfrm>
            <a:off x="1781025" y="469375"/>
            <a:ext cx="5581950" cy="4114725"/>
          </a:xfrm>
          <a:prstGeom prst="rect">
            <a:avLst/>
          </a:prstGeom>
          <a:noFill/>
          <a:ln>
            <a:noFill/>
          </a:ln>
        </p:spPr>
      </p:pic>
      <p:sp>
        <p:nvSpPr>
          <p:cNvPr id="295" name="Google Shape;295;p50"/>
          <p:cNvSpPr txBox="1"/>
          <p:nvPr/>
        </p:nvSpPr>
        <p:spPr>
          <a:xfrm>
            <a:off x="1508550" y="491825"/>
            <a:ext cx="6126900" cy="55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b="1">
                <a:solidFill>
                  <a:srgbClr val="595959"/>
                </a:solidFill>
              </a:rPr>
              <a:t>Questions </a:t>
            </a:r>
            <a:endParaRPr sz="3300" b="1">
              <a:solidFill>
                <a:srgbClr val="595959"/>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
        <p:cNvGrpSpPr/>
        <p:nvPr/>
      </p:nvGrpSpPr>
      <p:grpSpPr>
        <a:xfrm>
          <a:off x="0" y="0"/>
          <a:ext cx="0" cy="0"/>
          <a:chOff x="0" y="0"/>
          <a:chExt cx="0" cy="0"/>
        </a:xfrm>
      </p:grpSpPr>
      <p:pic>
        <p:nvPicPr>
          <p:cNvPr id="77" name="Google Shape;77;p16"/>
          <p:cNvPicPr preferRelativeResize="0"/>
          <p:nvPr/>
        </p:nvPicPr>
        <p:blipFill>
          <a:blip r:embed="rId4">
            <a:alphaModFix/>
          </a:blip>
          <a:stretch>
            <a:fillRect/>
          </a:stretch>
        </p:blipFill>
        <p:spPr>
          <a:xfrm>
            <a:off x="766475" y="1177250"/>
            <a:ext cx="7459199" cy="3296800"/>
          </a:xfrm>
          <a:prstGeom prst="rect">
            <a:avLst/>
          </a:prstGeom>
          <a:noFill/>
          <a:ln>
            <a:noFill/>
          </a:ln>
        </p:spPr>
      </p:pic>
      <p:sp>
        <p:nvSpPr>
          <p:cNvPr id="78" name="Google Shape;78;p16"/>
          <p:cNvSpPr txBox="1"/>
          <p:nvPr/>
        </p:nvSpPr>
        <p:spPr>
          <a:xfrm>
            <a:off x="646300" y="624950"/>
            <a:ext cx="6750900" cy="4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t>USD 329 Attendance Rate  2022-23</a:t>
            </a:r>
            <a:endParaRPr sz="2400" b="1"/>
          </a:p>
        </p:txBody>
      </p:sp>
      <p:sp>
        <p:nvSpPr>
          <p:cNvPr id="79" name="Google Shape;79;p16"/>
          <p:cNvSpPr txBox="1"/>
          <p:nvPr/>
        </p:nvSpPr>
        <p:spPr>
          <a:xfrm>
            <a:off x="7260450" y="2662700"/>
            <a:ext cx="1902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pic>
        <p:nvPicPr>
          <p:cNvPr id="84" name="Google Shape;84;p17"/>
          <p:cNvPicPr preferRelativeResize="0"/>
          <p:nvPr/>
        </p:nvPicPr>
        <p:blipFill rotWithShape="1">
          <a:blip r:embed="rId4">
            <a:alphaModFix/>
          </a:blip>
          <a:srcRect b="5838"/>
          <a:stretch/>
        </p:blipFill>
        <p:spPr>
          <a:xfrm>
            <a:off x="916575" y="547050"/>
            <a:ext cx="7310850" cy="3897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pic>
        <p:nvPicPr>
          <p:cNvPr id="89" name="Google Shape;89;p18"/>
          <p:cNvPicPr preferRelativeResize="0"/>
          <p:nvPr/>
        </p:nvPicPr>
        <p:blipFill>
          <a:blip r:embed="rId4">
            <a:alphaModFix/>
          </a:blip>
          <a:stretch>
            <a:fillRect/>
          </a:stretch>
        </p:blipFill>
        <p:spPr>
          <a:xfrm>
            <a:off x="528575" y="549625"/>
            <a:ext cx="8086850" cy="3891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363825" y="601475"/>
            <a:ext cx="8566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rgbClr val="595959"/>
                </a:solidFill>
              </a:rPr>
              <a:t>KAP Student Performance Outcomes 2018-2023</a:t>
            </a:r>
            <a:endParaRPr b="1">
              <a:solidFill>
                <a:srgbClr val="595959"/>
              </a:solidFill>
            </a:endParaRPr>
          </a:p>
        </p:txBody>
      </p:sp>
      <p:sp>
        <p:nvSpPr>
          <p:cNvPr id="95" name="Google Shape;95;p19"/>
          <p:cNvSpPr txBox="1"/>
          <p:nvPr/>
        </p:nvSpPr>
        <p:spPr>
          <a:xfrm>
            <a:off x="0" y="0"/>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30</a:t>
            </a:r>
            <a:endParaRPr/>
          </a:p>
        </p:txBody>
      </p:sp>
      <p:pic>
        <p:nvPicPr>
          <p:cNvPr id="96" name="Google Shape;96;p19"/>
          <p:cNvPicPr preferRelativeResize="0"/>
          <p:nvPr/>
        </p:nvPicPr>
        <p:blipFill>
          <a:blip r:embed="rId4">
            <a:alphaModFix/>
          </a:blip>
          <a:stretch>
            <a:fillRect/>
          </a:stretch>
        </p:blipFill>
        <p:spPr>
          <a:xfrm>
            <a:off x="102325" y="1174175"/>
            <a:ext cx="4266975" cy="3459000"/>
          </a:xfrm>
          <a:prstGeom prst="rect">
            <a:avLst/>
          </a:prstGeom>
          <a:noFill/>
          <a:ln>
            <a:noFill/>
          </a:ln>
        </p:spPr>
      </p:pic>
      <p:pic>
        <p:nvPicPr>
          <p:cNvPr id="97" name="Google Shape;97;p19"/>
          <p:cNvPicPr preferRelativeResize="0"/>
          <p:nvPr/>
        </p:nvPicPr>
        <p:blipFill>
          <a:blip r:embed="rId5">
            <a:alphaModFix/>
          </a:blip>
          <a:stretch>
            <a:fillRect/>
          </a:stretch>
        </p:blipFill>
        <p:spPr>
          <a:xfrm>
            <a:off x="4371525" y="1174175"/>
            <a:ext cx="4772475" cy="3459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pic>
        <p:nvPicPr>
          <p:cNvPr id="102" name="Google Shape;102;p20"/>
          <p:cNvPicPr preferRelativeResize="0"/>
          <p:nvPr/>
        </p:nvPicPr>
        <p:blipFill>
          <a:blip r:embed="rId4">
            <a:alphaModFix/>
          </a:blip>
          <a:stretch>
            <a:fillRect/>
          </a:stretch>
        </p:blipFill>
        <p:spPr>
          <a:xfrm>
            <a:off x="1159500" y="513716"/>
            <a:ext cx="6824998" cy="3971713"/>
          </a:xfrm>
          <a:prstGeom prst="rect">
            <a:avLst/>
          </a:prstGeom>
          <a:noFill/>
          <a:ln>
            <a:noFill/>
          </a:ln>
        </p:spPr>
      </p:pic>
      <p:sp>
        <p:nvSpPr>
          <p:cNvPr id="103" name="Google Shape;103;p20"/>
          <p:cNvSpPr txBox="1"/>
          <p:nvPr/>
        </p:nvSpPr>
        <p:spPr>
          <a:xfrm>
            <a:off x="1159500" y="581875"/>
            <a:ext cx="6825000" cy="5097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1"/>
                </a:solidFill>
                <a:latin typeface="Domine"/>
                <a:ea typeface="Domine"/>
                <a:cs typeface="Domine"/>
                <a:sym typeface="Domine"/>
              </a:rPr>
              <a:t>Post-Secondary Progress</a:t>
            </a:r>
            <a:endParaRPr sz="2400" b="1">
              <a:solidFill>
                <a:schemeClr val="dk1"/>
              </a:solidFill>
              <a:latin typeface="Domine"/>
              <a:ea typeface="Domine"/>
              <a:cs typeface="Domine"/>
              <a:sym typeface="Domin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21"/>
          <p:cNvPicPr preferRelativeResize="0"/>
          <p:nvPr/>
        </p:nvPicPr>
        <p:blipFill rotWithShape="1">
          <a:blip r:embed="rId3">
            <a:alphaModFix/>
          </a:blip>
          <a:srcRect t="4363" b="4727"/>
          <a:stretch/>
        </p:blipFill>
        <p:spPr>
          <a:xfrm>
            <a:off x="-28400" y="0"/>
            <a:ext cx="9194050" cy="5143501"/>
          </a:xfrm>
          <a:prstGeom prst="rect">
            <a:avLst/>
          </a:prstGeom>
          <a:noFill/>
          <a:ln>
            <a:noFill/>
          </a:ln>
        </p:spPr>
      </p:pic>
      <p:pic>
        <p:nvPicPr>
          <p:cNvPr id="109" name="Google Shape;109;p21"/>
          <p:cNvPicPr preferRelativeResize="0"/>
          <p:nvPr/>
        </p:nvPicPr>
        <p:blipFill rotWithShape="1">
          <a:blip r:embed="rId4">
            <a:alphaModFix/>
          </a:blip>
          <a:srcRect/>
          <a:stretch/>
        </p:blipFill>
        <p:spPr>
          <a:xfrm>
            <a:off x="1509363" y="1448600"/>
            <a:ext cx="6118523" cy="3506675"/>
          </a:xfrm>
          <a:prstGeom prst="rect">
            <a:avLst/>
          </a:prstGeom>
          <a:noFill/>
          <a:ln>
            <a:noFill/>
          </a:ln>
        </p:spPr>
      </p:pic>
      <p:sp>
        <p:nvSpPr>
          <p:cNvPr id="110" name="Google Shape;110;p21"/>
          <p:cNvSpPr txBox="1"/>
          <p:nvPr/>
        </p:nvSpPr>
        <p:spPr>
          <a:xfrm>
            <a:off x="5814050" y="1499025"/>
            <a:ext cx="3351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930</Words>
  <Application>Microsoft Office PowerPoint</Application>
  <PresentationFormat>On-screen Show (16:9)</PresentationFormat>
  <Paragraphs>110</Paragraphs>
  <Slides>38</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Lora</vt:lpstr>
      <vt:lpstr>Open Sans</vt:lpstr>
      <vt:lpstr>Domine</vt:lpstr>
      <vt:lpstr>Helvetica Neue</vt:lpstr>
      <vt:lpstr>Simple Light</vt:lpstr>
      <vt:lpstr>PowerPoint Presentation</vt:lpstr>
      <vt:lpstr>PowerPoint Presentation</vt:lpstr>
      <vt:lpstr>PowerPoint Presentation</vt:lpstr>
      <vt:lpstr>PowerPoint Presentation</vt:lpstr>
      <vt:lpstr>PowerPoint Presentation</vt:lpstr>
      <vt:lpstr>PowerPoint Presentation</vt:lpstr>
      <vt:lpstr>KAP Student Performance Outcomes 2018-2023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Charger Champions</vt:lpstr>
      <vt:lpstr>Kindness Crusaders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SHIFTING FOCUS</vt:lpstr>
      <vt:lpstr>MRA DATA AT THE JR HIGH</vt:lpstr>
      <vt:lpstr>TRUST HUDDLES IN ACTION</vt:lpstr>
      <vt:lpstr>PowerPoint Presentation</vt:lpstr>
      <vt:lpstr>WEEKLY LESSONS AT THE JR HIGH</vt:lpstr>
      <vt:lpstr>PowerPoint Presentation</vt:lpstr>
      <vt:lpstr>FINDING YOUR OWN VOICE</vt:lpstr>
      <vt:lpstr>       THE LEADER IN ME PUT INTO PRACTICE! </vt:lpstr>
      <vt:lpstr>THINKING WIN-WIN </vt:lpstr>
      <vt:lpstr>ALWAYS THINKING AHEAD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dc:creator>
  <cp:lastModifiedBy>Tracy Frederick</cp:lastModifiedBy>
  <cp:revision>1</cp:revision>
  <dcterms:modified xsi:type="dcterms:W3CDTF">2024-04-17T14:58:38Z</dcterms:modified>
</cp:coreProperties>
</file>