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6a790602d9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6a790602d9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000a8bd71a23fbb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000a8bd71a23fbb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fe30784b9e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2fe30784b9e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fe30784b9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2fe30784b9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Why school systems exist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Why school boards exist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Inputs, outputs, outcomes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Student outcomes vs adult outcomes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Goals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Guardrails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Priority setting: community voice and student data 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000a8bd71a23fbb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000a8bd71a23fbb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Board implementation: time use eval &amp; monitoring eval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Supt implementation: monthly monitoring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Board performance: annual self eval (ESB instrument)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Supt performance: annual eval (goals &amp; guardrails)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000a8bd71a23fbb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000a8bd71a23fbb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Financial planning: budgets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People planning: strategic plan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Financial evaluation: return on investment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People evaluation: staff impact evaluation 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6a790602d9_0_1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6a790602d9_0_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idx="1" type="subTitle"/>
          </p:nvPr>
        </p:nvSpPr>
        <p:spPr>
          <a:xfrm>
            <a:off x="311700" y="1574225"/>
            <a:ext cx="8520600" cy="205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600">
                <a:solidFill>
                  <a:srgbClr val="FFFFFF"/>
                </a:solidFill>
              </a:rPr>
              <a:t>Student outcomes don’t change until adult behaviors change</a:t>
            </a:r>
            <a:endParaRPr sz="46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idx="1" type="subTitle"/>
          </p:nvPr>
        </p:nvSpPr>
        <p:spPr>
          <a:xfrm>
            <a:off x="311700" y="411452"/>
            <a:ext cx="8520600" cy="437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0">
                <a:solidFill>
                  <a:srgbClr val="FFFFFF"/>
                </a:solidFill>
              </a:rPr>
              <a:t>Focus Mindset</a:t>
            </a:r>
            <a:endParaRPr b="1" sz="5000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0">
                <a:solidFill>
                  <a:srgbClr val="FFFFFF"/>
                </a:solidFill>
              </a:rPr>
              <a:t>Clarify Priorities</a:t>
            </a:r>
            <a:endParaRPr b="1" sz="5000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0">
                <a:solidFill>
                  <a:srgbClr val="FFFFFF"/>
                </a:solidFill>
              </a:rPr>
              <a:t>Monitor Progress</a:t>
            </a:r>
            <a:endParaRPr b="1" sz="5000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0">
                <a:solidFill>
                  <a:srgbClr val="FFFFFF"/>
                </a:solidFill>
              </a:rPr>
              <a:t>Align Resources</a:t>
            </a:r>
            <a:endParaRPr b="1" sz="5000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0">
                <a:solidFill>
                  <a:srgbClr val="FFFFFF"/>
                </a:solidFill>
              </a:rPr>
              <a:t>Communicate Results</a:t>
            </a:r>
            <a:endParaRPr b="1" sz="50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idx="1" type="subTitle"/>
          </p:nvPr>
        </p:nvSpPr>
        <p:spPr>
          <a:xfrm>
            <a:off x="311700" y="411452"/>
            <a:ext cx="8520600" cy="437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0">
                <a:solidFill>
                  <a:srgbClr val="FFFFFF"/>
                </a:solidFill>
              </a:rPr>
              <a:t> </a:t>
            </a:r>
            <a:endParaRPr b="1" sz="5000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0">
                <a:solidFill>
                  <a:srgbClr val="FFFFFF"/>
                </a:solidFill>
              </a:rPr>
              <a:t>Clarify Priorities </a:t>
            </a:r>
            <a:endParaRPr b="1" sz="5000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0">
                <a:solidFill>
                  <a:srgbClr val="FFFFFF"/>
                </a:solidFill>
              </a:rPr>
              <a:t>Monitor Progress</a:t>
            </a:r>
            <a:endParaRPr b="1" sz="5000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0">
                <a:solidFill>
                  <a:srgbClr val="FFFFFF"/>
                </a:solidFill>
              </a:rPr>
              <a:t>Align Resources</a:t>
            </a:r>
            <a:endParaRPr b="1" sz="5000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0">
                <a:solidFill>
                  <a:srgbClr val="FFFFFF"/>
                </a:solidFill>
              </a:rPr>
              <a:t> </a:t>
            </a:r>
            <a:endParaRPr b="1" sz="50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idx="1" type="subTitle"/>
          </p:nvPr>
        </p:nvSpPr>
        <p:spPr>
          <a:xfrm>
            <a:off x="311700" y="411452"/>
            <a:ext cx="8520600" cy="437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0">
                <a:solidFill>
                  <a:srgbClr val="FFFFFF"/>
                </a:solidFill>
              </a:rPr>
              <a:t>Clarify Priorities </a:t>
            </a:r>
            <a:endParaRPr b="1" sz="5000">
              <a:solidFill>
                <a:srgbClr val="FFFFFF"/>
              </a:solidFill>
            </a:endParaRPr>
          </a:p>
          <a:p>
            <a:pPr indent="-520700" lvl="0" marL="45720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600"/>
              <a:buChar char="●"/>
            </a:pPr>
            <a:r>
              <a:rPr lang="en" sz="4600">
                <a:solidFill>
                  <a:srgbClr val="FFFFFF"/>
                </a:solidFill>
              </a:rPr>
              <a:t>Community’s Vision</a:t>
            </a:r>
            <a:endParaRPr sz="4600">
              <a:solidFill>
                <a:srgbClr val="FFFFFF"/>
              </a:solidFill>
            </a:endParaRPr>
          </a:p>
          <a:p>
            <a:pPr indent="-520700" lvl="0" marL="45720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600"/>
              <a:buChar char="●"/>
            </a:pPr>
            <a:r>
              <a:rPr lang="en" sz="4600">
                <a:solidFill>
                  <a:srgbClr val="FFFFFF"/>
                </a:solidFill>
              </a:rPr>
              <a:t>Community’s Values</a:t>
            </a:r>
            <a:endParaRPr sz="46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idx="1" type="subTitle"/>
          </p:nvPr>
        </p:nvSpPr>
        <p:spPr>
          <a:xfrm>
            <a:off x="311700" y="411452"/>
            <a:ext cx="8520600" cy="437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0">
                <a:solidFill>
                  <a:srgbClr val="FFFFFF"/>
                </a:solidFill>
              </a:rPr>
              <a:t>Monitor Progress</a:t>
            </a:r>
            <a:r>
              <a:rPr b="1" lang="en" sz="5000">
                <a:solidFill>
                  <a:srgbClr val="FFFFFF"/>
                </a:solidFill>
              </a:rPr>
              <a:t> </a:t>
            </a:r>
            <a:endParaRPr b="1" sz="5000">
              <a:solidFill>
                <a:srgbClr val="FFFFFF"/>
              </a:solidFill>
            </a:endParaRPr>
          </a:p>
          <a:p>
            <a:pPr indent="-520700" lvl="0" marL="45720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600"/>
              <a:buChar char="●"/>
            </a:pPr>
            <a:r>
              <a:rPr lang="en" sz="4600">
                <a:solidFill>
                  <a:srgbClr val="FFFFFF"/>
                </a:solidFill>
              </a:rPr>
              <a:t>Evaluate </a:t>
            </a:r>
            <a:r>
              <a:rPr lang="en" sz="4600">
                <a:solidFill>
                  <a:srgbClr val="FFFFFF"/>
                </a:solidFill>
              </a:rPr>
              <a:t>Implementation </a:t>
            </a:r>
            <a:endParaRPr sz="4600">
              <a:solidFill>
                <a:srgbClr val="FFFFFF"/>
              </a:solidFill>
            </a:endParaRPr>
          </a:p>
          <a:p>
            <a:pPr indent="-520700" lvl="0" marL="45720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600"/>
              <a:buChar char="●"/>
            </a:pPr>
            <a:r>
              <a:rPr lang="en" sz="4600">
                <a:solidFill>
                  <a:srgbClr val="FFFFFF"/>
                </a:solidFill>
              </a:rPr>
              <a:t>Evaluate Performance</a:t>
            </a:r>
            <a:endParaRPr sz="46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idx="1" type="subTitle"/>
          </p:nvPr>
        </p:nvSpPr>
        <p:spPr>
          <a:xfrm>
            <a:off x="311700" y="411452"/>
            <a:ext cx="8520600" cy="437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0">
                <a:solidFill>
                  <a:srgbClr val="FFFFFF"/>
                </a:solidFill>
              </a:rPr>
              <a:t>Align Resources</a:t>
            </a:r>
            <a:r>
              <a:rPr lang="en" sz="4600">
                <a:solidFill>
                  <a:srgbClr val="FFFFFF"/>
                </a:solidFill>
              </a:rPr>
              <a:t> </a:t>
            </a:r>
            <a:endParaRPr sz="4600">
              <a:solidFill>
                <a:srgbClr val="FFFFFF"/>
              </a:solidFill>
            </a:endParaRPr>
          </a:p>
          <a:p>
            <a:pPr indent="-520700" lvl="0" marL="45720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600"/>
              <a:buChar char="●"/>
            </a:pPr>
            <a:r>
              <a:rPr lang="en" sz="4600">
                <a:solidFill>
                  <a:srgbClr val="FFFFFF"/>
                </a:solidFill>
              </a:rPr>
              <a:t>Financial</a:t>
            </a:r>
            <a:endParaRPr sz="4600">
              <a:solidFill>
                <a:srgbClr val="FFFFFF"/>
              </a:solidFill>
            </a:endParaRPr>
          </a:p>
          <a:p>
            <a:pPr indent="-520700" lvl="0" marL="45720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600"/>
              <a:buChar char="●"/>
            </a:pPr>
            <a:r>
              <a:rPr lang="en" sz="4600">
                <a:solidFill>
                  <a:srgbClr val="FFFFFF"/>
                </a:solidFill>
              </a:rPr>
              <a:t>People</a:t>
            </a:r>
            <a:endParaRPr sz="46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idx="1" type="subTitle"/>
          </p:nvPr>
        </p:nvSpPr>
        <p:spPr>
          <a:xfrm>
            <a:off x="311700" y="1574225"/>
            <a:ext cx="8520600" cy="356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600">
                <a:solidFill>
                  <a:srgbClr val="FFFFFF"/>
                </a:solidFill>
              </a:rPr>
              <a:t>Student outcomes don’t change until adult behaviors change</a:t>
            </a:r>
            <a:endParaRPr sz="4600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500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500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FFFFFF"/>
                </a:solidFill>
              </a:rPr>
              <a:t>aj crabill • aj@EffectiveSchoolBoards.com</a:t>
            </a:r>
            <a:endParaRPr sz="30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