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0" r:id="rId2"/>
    <p:sldId id="326" r:id="rId3"/>
    <p:sldId id="327" r:id="rId4"/>
    <p:sldId id="267" r:id="rId5"/>
    <p:sldId id="283" r:id="rId6"/>
    <p:sldId id="329" r:id="rId7"/>
    <p:sldId id="285" r:id="rId8"/>
    <p:sldId id="331" r:id="rId9"/>
    <p:sldId id="305" r:id="rId10"/>
    <p:sldId id="307" r:id="rId11"/>
    <p:sldId id="308" r:id="rId12"/>
    <p:sldId id="310" r:id="rId13"/>
    <p:sldId id="311" r:id="rId14"/>
    <p:sldId id="309" r:id="rId15"/>
    <p:sldId id="334" r:id="rId16"/>
    <p:sldId id="332" r:id="rId17"/>
    <p:sldId id="333" r:id="rId18"/>
    <p:sldId id="335" r:id="rId19"/>
    <p:sldId id="336" r:id="rId20"/>
    <p:sldId id="337" r:id="rId21"/>
    <p:sldId id="31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535"/>
    <a:srgbClr val="091B43"/>
    <a:srgbClr val="0C21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08"/>
    <p:restoredTop sz="94778"/>
  </p:normalViewPr>
  <p:slideViewPr>
    <p:cSldViewPr snapToGrid="0">
      <p:cViewPr varScale="1">
        <p:scale>
          <a:sx n="98" d="100"/>
          <a:sy n="98"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73DF3-DF75-5543-B57F-DC868CA4B31C}"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67799-A4EA-3E47-8D19-E3DE59F3FB1D}" type="slidenum">
              <a:rPr lang="en-US" smtClean="0"/>
              <a:t>‹#›</a:t>
            </a:fld>
            <a:endParaRPr lang="en-US"/>
          </a:p>
        </p:txBody>
      </p:sp>
    </p:spTree>
    <p:extLst>
      <p:ext uri="{BB962C8B-B14F-4D97-AF65-F5344CB8AC3E}">
        <p14:creationId xmlns:p14="http://schemas.microsoft.com/office/powerpoint/2010/main" val="299184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67799-A4EA-3E47-8D19-E3DE59F3FB1D}" type="slidenum">
              <a:rPr lang="en-US" smtClean="0"/>
              <a:t>1</a:t>
            </a:fld>
            <a:endParaRPr lang="en-US"/>
          </a:p>
        </p:txBody>
      </p:sp>
    </p:spTree>
    <p:extLst>
      <p:ext uri="{BB962C8B-B14F-4D97-AF65-F5344CB8AC3E}">
        <p14:creationId xmlns:p14="http://schemas.microsoft.com/office/powerpoint/2010/main" val="39154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2</a:t>
            </a:fld>
            <a:endParaRPr lang="en-US"/>
          </a:p>
        </p:txBody>
      </p:sp>
    </p:spTree>
    <p:extLst>
      <p:ext uri="{BB962C8B-B14F-4D97-AF65-F5344CB8AC3E}">
        <p14:creationId xmlns:p14="http://schemas.microsoft.com/office/powerpoint/2010/main" val="51433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67799-A4EA-3E47-8D19-E3DE59F3FB1D}" type="slidenum">
              <a:rPr lang="en-US" smtClean="0"/>
              <a:t>3</a:t>
            </a:fld>
            <a:endParaRPr lang="en-US"/>
          </a:p>
        </p:txBody>
      </p:sp>
    </p:spTree>
    <p:extLst>
      <p:ext uri="{BB962C8B-B14F-4D97-AF65-F5344CB8AC3E}">
        <p14:creationId xmlns:p14="http://schemas.microsoft.com/office/powerpoint/2010/main" val="21251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4</a:t>
            </a:fld>
            <a:endParaRPr lang="en-US"/>
          </a:p>
        </p:txBody>
      </p:sp>
    </p:spTree>
    <p:extLst>
      <p:ext uri="{BB962C8B-B14F-4D97-AF65-F5344CB8AC3E}">
        <p14:creationId xmlns:p14="http://schemas.microsoft.com/office/powerpoint/2010/main" val="261109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p>
          <a:p>
            <a:endParaRPr lang="en-US" baseline="0"/>
          </a:p>
          <a:p>
            <a:endParaRPr lang="en-US"/>
          </a:p>
        </p:txBody>
      </p:sp>
      <p:sp>
        <p:nvSpPr>
          <p:cNvPr id="4" name="Slide Number Placeholder 3"/>
          <p:cNvSpPr>
            <a:spLocks noGrp="1"/>
          </p:cNvSpPr>
          <p:nvPr>
            <p:ph type="sldNum" sz="quarter" idx="10"/>
          </p:nvPr>
        </p:nvSpPr>
        <p:spPr/>
        <p:txBody>
          <a:bodyPr/>
          <a:lstStyle/>
          <a:p>
            <a:fld id="{704574BC-1E69-402B-B031-A65C29238C7B}" type="slidenum">
              <a:rPr lang="en-US" smtClean="0"/>
              <a:t>5</a:t>
            </a:fld>
            <a:endParaRPr lang="en-US"/>
          </a:p>
        </p:txBody>
      </p:sp>
    </p:spTree>
    <p:extLst>
      <p:ext uri="{BB962C8B-B14F-4D97-AF65-F5344CB8AC3E}">
        <p14:creationId xmlns:p14="http://schemas.microsoft.com/office/powerpoint/2010/main" val="330676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Math proficiency was approximately 4.8% lower in districts that were closed for in-person learning in Fall 2020.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represents approximately 30% of all students in the state. </a:t>
            </a:r>
          </a:p>
          <a:p>
            <a:endParaRPr lang="en-US"/>
          </a:p>
        </p:txBody>
      </p:sp>
      <p:sp>
        <p:nvSpPr>
          <p:cNvPr id="4" name="Slide Number Placeholder 3"/>
          <p:cNvSpPr>
            <a:spLocks noGrp="1"/>
          </p:cNvSpPr>
          <p:nvPr>
            <p:ph type="sldNum" sz="quarter" idx="10"/>
          </p:nvPr>
        </p:nvSpPr>
        <p:spPr/>
        <p:txBody>
          <a:bodyPr/>
          <a:lstStyle/>
          <a:p>
            <a:fld id="{704574BC-1E69-402B-B031-A65C29238C7B}" type="slidenum">
              <a:rPr lang="en-US" smtClean="0"/>
              <a:t>7</a:t>
            </a:fld>
            <a:endParaRPr lang="en-US"/>
          </a:p>
        </p:txBody>
      </p:sp>
    </p:spTree>
    <p:extLst>
      <p:ext uri="{BB962C8B-B14F-4D97-AF65-F5344CB8AC3E}">
        <p14:creationId xmlns:p14="http://schemas.microsoft.com/office/powerpoint/2010/main" val="14528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9D57C9-BD32-F94B-A598-9527D70CC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16">
            <a:extLst>
              <a:ext uri="{FF2B5EF4-FFF2-40B4-BE49-F238E27FC236}">
                <a16:creationId xmlns:a16="http://schemas.microsoft.com/office/drawing/2014/main" id="{95D81D00-CA13-5140-81AC-27A62BF60245}"/>
              </a:ext>
            </a:extLst>
          </p:cNvPr>
          <p:cNvSpPr>
            <a:spLocks noGrp="1"/>
          </p:cNvSpPr>
          <p:nvPr>
            <p:ph type="title"/>
          </p:nvPr>
        </p:nvSpPr>
        <p:spPr>
          <a:xfrm>
            <a:off x="1524000" y="1600200"/>
            <a:ext cx="9144000" cy="1325563"/>
          </a:xfrm>
        </p:spPr>
        <p:txBody>
          <a:bodyPr/>
          <a:lstStyle/>
          <a:p>
            <a:r>
              <a:rPr lang="en-US"/>
              <a:t>Click to edit Master title style</a:t>
            </a:r>
          </a:p>
        </p:txBody>
      </p:sp>
    </p:spTree>
    <p:extLst>
      <p:ext uri="{BB962C8B-B14F-4D97-AF65-F5344CB8AC3E}">
        <p14:creationId xmlns:p14="http://schemas.microsoft.com/office/powerpoint/2010/main" val="122040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092F-B44F-A645-90B4-AC51EF41E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C97FF6-9095-494C-ACFA-C389D4AA85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62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AF2A7-1884-ED44-8546-B1C547BA6D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AB324-6C7D-2045-BAF6-88B3885B4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96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8306-590C-CF42-A6FE-5BD2F5FFD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53C7AC-1D97-B348-9926-C879D9CC83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05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5D45-AC14-004D-A5A8-A48AE9B03F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EA8C8-9B14-7947-8EFE-9BC850D4C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429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A2F4-27F6-864A-B019-FFC360044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78ABA-DB4C-CB44-8576-7145DB9E86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9794BA-E64D-7F4B-8B0E-2C5622D65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49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AB7-495E-3846-8266-8AB948C9F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BDD9C-C880-4E4C-BEB1-4C25CFF86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7AC4A-AEF4-074D-A7F6-25A11F2C7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2DC1A-43B1-FB4B-ABF7-E808DA089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FE23-2FF6-7245-8856-00C5F3021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94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0BD-A759-E14D-90BF-F7C3B8A994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78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2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2AA1-F5C0-E142-94F4-DE53A7C65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E8E581-989F-AE43-B3A4-11432AA37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BAB71-77BE-5444-A19B-377A26DE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132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96C6-FD52-3841-B706-179FD4555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8881C-B4A2-3946-9B44-94DFA214F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E0D9E-0E1B-E941-A544-4BB6DF9E1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00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5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33685-5B73-D348-9E36-73E625DB9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A7F1FD-90D9-AB45-8843-2DB10B908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077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irstthings.com/article/2023/06/dont-spare-the-ro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choolboardpolicie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lauren@will-law.org" TargetMode="External"/><Relationship Id="rId2" Type="http://schemas.openxmlformats.org/officeDocument/2006/relationships/hyperlink" Target="mailto:cbrewer@will-law.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AD8A6C-CB41-2645-8D7F-243B76FC3439}"/>
              </a:ext>
            </a:extLst>
          </p:cNvPr>
          <p:cNvSpPr>
            <a:spLocks noGrp="1"/>
          </p:cNvSpPr>
          <p:nvPr>
            <p:ph type="subTitle" idx="1"/>
          </p:nvPr>
        </p:nvSpPr>
        <p:spPr>
          <a:xfrm>
            <a:off x="1633460" y="3807205"/>
            <a:ext cx="8925078" cy="2545080"/>
          </a:xfrm>
        </p:spPr>
        <p:txBody>
          <a:bodyPr anchor="ctr">
            <a:normAutofit fontScale="92500" lnSpcReduction="10000"/>
          </a:bodyPr>
          <a:lstStyle/>
          <a:p>
            <a:pPr>
              <a:spcBef>
                <a:spcPts val="0"/>
              </a:spcBef>
            </a:pPr>
            <a:r>
              <a:rPr lang="en-US" sz="3900" dirty="0"/>
              <a:t>Enhancing Educational Success</a:t>
            </a:r>
          </a:p>
          <a:p>
            <a:pPr>
              <a:spcBef>
                <a:spcPts val="0"/>
              </a:spcBef>
            </a:pPr>
            <a:endParaRPr lang="en-US" sz="3600" dirty="0"/>
          </a:p>
          <a:p>
            <a:pPr>
              <a:spcBef>
                <a:spcPts val="0"/>
              </a:spcBef>
            </a:pPr>
            <a:r>
              <a:rPr lang="en-US" sz="3000" dirty="0"/>
              <a:t>Community Collaboration, Student Discipline, and Curriculum Review</a:t>
            </a:r>
            <a:br>
              <a:rPr lang="en-US" sz="3600" dirty="0"/>
            </a:br>
            <a:br>
              <a:rPr lang="en-US" sz="3600" dirty="0"/>
            </a:br>
            <a:r>
              <a:rPr lang="en-US" sz="2200" dirty="0"/>
              <a:t>Cory Brewer</a:t>
            </a:r>
          </a:p>
          <a:p>
            <a:pPr>
              <a:spcBef>
                <a:spcPts val="0"/>
              </a:spcBef>
            </a:pPr>
            <a:r>
              <a:rPr lang="en-US" sz="2200" dirty="0"/>
              <a:t>Education Counsel</a:t>
            </a:r>
          </a:p>
        </p:txBody>
      </p:sp>
      <p:pic>
        <p:nvPicPr>
          <p:cNvPr id="4" name="Picture 3">
            <a:extLst>
              <a:ext uri="{FF2B5EF4-FFF2-40B4-BE49-F238E27FC236}">
                <a16:creationId xmlns:a16="http://schemas.microsoft.com/office/drawing/2014/main" id="{1C3A96F2-1C02-0447-BDB0-707B91569804}"/>
              </a:ext>
            </a:extLst>
          </p:cNvPr>
          <p:cNvPicPr>
            <a:picLocks noChangeAspect="1"/>
          </p:cNvPicPr>
          <p:nvPr/>
        </p:nvPicPr>
        <p:blipFill>
          <a:blip r:embed="rId3"/>
          <a:stretch>
            <a:fillRect/>
          </a:stretch>
        </p:blipFill>
        <p:spPr>
          <a:xfrm>
            <a:off x="2989830" y="505715"/>
            <a:ext cx="6212339" cy="3313248"/>
          </a:xfrm>
          <a:prstGeom prst="rect">
            <a:avLst/>
          </a:prstGeom>
        </p:spPr>
      </p:pic>
    </p:spTree>
    <p:extLst>
      <p:ext uri="{BB962C8B-B14F-4D97-AF65-F5344CB8AC3E}">
        <p14:creationId xmlns:p14="http://schemas.microsoft.com/office/powerpoint/2010/main" val="244814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7172-1AE1-07D6-84D8-2C6B8EBB2FFD}"/>
              </a:ext>
            </a:extLst>
          </p:cNvPr>
          <p:cNvSpPr>
            <a:spLocks noGrp="1"/>
          </p:cNvSpPr>
          <p:nvPr>
            <p:ph type="title"/>
          </p:nvPr>
        </p:nvSpPr>
        <p:spPr/>
        <p:txBody>
          <a:bodyPr/>
          <a:lstStyle/>
          <a:p>
            <a:r>
              <a:rPr lang="en-US" dirty="0"/>
              <a:t>Assess Each Policy with a Goal in Mind</a:t>
            </a:r>
          </a:p>
        </p:txBody>
      </p:sp>
      <p:sp>
        <p:nvSpPr>
          <p:cNvPr id="3" name="Content Placeholder 2">
            <a:extLst>
              <a:ext uri="{FF2B5EF4-FFF2-40B4-BE49-F238E27FC236}">
                <a16:creationId xmlns:a16="http://schemas.microsoft.com/office/drawing/2014/main" id="{ABBDCE73-A1CD-AE6E-98D2-878BADA4D1EB}"/>
              </a:ext>
            </a:extLst>
          </p:cNvPr>
          <p:cNvSpPr>
            <a:spLocks noGrp="1"/>
          </p:cNvSpPr>
          <p:nvPr>
            <p:ph idx="1"/>
          </p:nvPr>
        </p:nvSpPr>
        <p:spPr>
          <a:xfrm>
            <a:off x="653144" y="1825625"/>
            <a:ext cx="6945086" cy="4351338"/>
          </a:xfrm>
        </p:spPr>
        <p:txBody>
          <a:bodyPr>
            <a:normAutofit fontScale="92500"/>
          </a:bodyPr>
          <a:lstStyle/>
          <a:p>
            <a:pPr marL="0" indent="0" algn="ctr">
              <a:buNone/>
            </a:pPr>
            <a:r>
              <a:rPr lang="en-US" dirty="0"/>
              <a:t>Review and update policies in light of the goal to </a:t>
            </a:r>
            <a:r>
              <a:rPr lang="en-US" b="1" dirty="0"/>
              <a:t>optimize student achievement</a:t>
            </a:r>
            <a:r>
              <a:rPr lang="en-US" dirty="0"/>
              <a:t>.</a:t>
            </a:r>
          </a:p>
          <a:p>
            <a:pPr marL="0" indent="0" algn="ctr">
              <a:buNone/>
            </a:pPr>
            <a:endParaRPr lang="en-US" dirty="0"/>
          </a:p>
          <a:p>
            <a:pPr marL="0" indent="0" algn="ctr">
              <a:buNone/>
            </a:pPr>
            <a:r>
              <a:rPr lang="en-US" dirty="0"/>
              <a:t>Consider reviewing and implementing </a:t>
            </a:r>
            <a:r>
              <a:rPr lang="en-US" b="1" dirty="0"/>
              <a:t>good governance </a:t>
            </a:r>
            <a:r>
              <a:rPr lang="en-US" dirty="0"/>
              <a:t>policies first.</a:t>
            </a:r>
          </a:p>
          <a:p>
            <a:pPr marL="0" indent="0" algn="ctr">
              <a:buNone/>
            </a:pPr>
            <a:endParaRPr lang="en-US" dirty="0"/>
          </a:p>
          <a:p>
            <a:pPr marL="0" indent="0" algn="ctr">
              <a:buNone/>
            </a:pPr>
            <a:r>
              <a:rPr lang="en-US" dirty="0"/>
              <a:t>What can school districts do to shift their perspective to </a:t>
            </a:r>
            <a:r>
              <a:rPr lang="en-US" b="1" dirty="0"/>
              <a:t>treating parents as equal partners </a:t>
            </a:r>
            <a:r>
              <a:rPr lang="en-US" dirty="0"/>
              <a:t>in the education of their children?</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4BD5AE23-2E39-DB57-B4DE-C8477BCF1213}"/>
              </a:ext>
            </a:extLst>
          </p:cNvPr>
          <p:cNvPicPr>
            <a:picLocks noChangeAspect="1"/>
          </p:cNvPicPr>
          <p:nvPr/>
        </p:nvPicPr>
        <p:blipFill>
          <a:blip r:embed="rId2"/>
          <a:stretch>
            <a:fillRect/>
          </a:stretch>
        </p:blipFill>
        <p:spPr>
          <a:xfrm>
            <a:off x="8124446" y="1614488"/>
            <a:ext cx="3229354" cy="2145530"/>
          </a:xfrm>
          <a:prstGeom prst="rect">
            <a:avLst/>
          </a:prstGeom>
        </p:spPr>
      </p:pic>
      <p:pic>
        <p:nvPicPr>
          <p:cNvPr id="8" name="Picture 7">
            <a:extLst>
              <a:ext uri="{FF2B5EF4-FFF2-40B4-BE49-F238E27FC236}">
                <a16:creationId xmlns:a16="http://schemas.microsoft.com/office/drawing/2014/main" id="{5C22E498-2F09-79E6-2496-F9B4559D88D4}"/>
              </a:ext>
            </a:extLst>
          </p:cNvPr>
          <p:cNvPicPr>
            <a:picLocks noChangeAspect="1"/>
          </p:cNvPicPr>
          <p:nvPr/>
        </p:nvPicPr>
        <p:blipFill>
          <a:blip r:embed="rId3"/>
          <a:stretch>
            <a:fillRect/>
          </a:stretch>
        </p:blipFill>
        <p:spPr>
          <a:xfrm>
            <a:off x="8124447" y="3912880"/>
            <a:ext cx="3229354" cy="2155297"/>
          </a:xfrm>
          <a:prstGeom prst="rect">
            <a:avLst/>
          </a:prstGeom>
        </p:spPr>
      </p:pic>
    </p:spTree>
    <p:extLst>
      <p:ext uri="{BB962C8B-B14F-4D97-AF65-F5344CB8AC3E}">
        <p14:creationId xmlns:p14="http://schemas.microsoft.com/office/powerpoint/2010/main" val="195885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3B43-9992-9183-48EA-8D1A10AA0E48}"/>
              </a:ext>
            </a:extLst>
          </p:cNvPr>
          <p:cNvSpPr>
            <a:spLocks noGrp="1"/>
          </p:cNvSpPr>
          <p:nvPr>
            <p:ph type="title"/>
          </p:nvPr>
        </p:nvSpPr>
        <p:spPr/>
        <p:txBody>
          <a:bodyPr/>
          <a:lstStyle/>
          <a:p>
            <a:r>
              <a:rPr lang="en-US" dirty="0"/>
              <a:t>Invite Suggestions and Feedback</a:t>
            </a:r>
          </a:p>
        </p:txBody>
      </p:sp>
      <p:sp>
        <p:nvSpPr>
          <p:cNvPr id="3" name="Content Placeholder 2">
            <a:extLst>
              <a:ext uri="{FF2B5EF4-FFF2-40B4-BE49-F238E27FC236}">
                <a16:creationId xmlns:a16="http://schemas.microsoft.com/office/drawing/2014/main" id="{7F80348E-F954-6521-606C-4E70CA4A43FF}"/>
              </a:ext>
            </a:extLst>
          </p:cNvPr>
          <p:cNvSpPr>
            <a:spLocks noGrp="1"/>
          </p:cNvSpPr>
          <p:nvPr>
            <p:ph idx="1"/>
          </p:nvPr>
        </p:nvSpPr>
        <p:spPr>
          <a:xfrm>
            <a:off x="838200" y="1760312"/>
            <a:ext cx="10515600" cy="4351338"/>
          </a:xfrm>
        </p:spPr>
        <p:txBody>
          <a:bodyPr/>
          <a:lstStyle/>
          <a:p>
            <a:pPr marL="0" indent="0">
              <a:buNone/>
            </a:pPr>
            <a:r>
              <a:rPr lang="en-US" dirty="0"/>
              <a:t>Before conducting review of policies, consider inviting suggestions from parents, teachers, administrators, and district community members.</a:t>
            </a:r>
          </a:p>
          <a:p>
            <a:pPr marL="0" indent="0">
              <a:buNone/>
            </a:pPr>
            <a:endParaRPr lang="en-US" dirty="0"/>
          </a:p>
          <a:p>
            <a:pPr marL="0" indent="0">
              <a:buNone/>
            </a:pPr>
            <a:r>
              <a:rPr lang="en-US" dirty="0"/>
              <a:t>Consider adopting or revising policies to encourage communication between the board and superintendent.</a:t>
            </a:r>
          </a:p>
        </p:txBody>
      </p:sp>
    </p:spTree>
    <p:extLst>
      <p:ext uri="{BB962C8B-B14F-4D97-AF65-F5344CB8AC3E}">
        <p14:creationId xmlns:p14="http://schemas.microsoft.com/office/powerpoint/2010/main" val="82790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4B0-19C4-A407-3FD5-DDAD0F3ED6BF}"/>
              </a:ext>
            </a:extLst>
          </p:cNvPr>
          <p:cNvSpPr>
            <a:spLocks noGrp="1"/>
          </p:cNvSpPr>
          <p:nvPr>
            <p:ph type="title"/>
          </p:nvPr>
        </p:nvSpPr>
        <p:spPr/>
        <p:txBody>
          <a:bodyPr/>
          <a:lstStyle/>
          <a:p>
            <a:r>
              <a:rPr lang="en-US" dirty="0"/>
              <a:t>Increase Transparency</a:t>
            </a:r>
          </a:p>
        </p:txBody>
      </p:sp>
      <p:sp>
        <p:nvSpPr>
          <p:cNvPr id="3" name="Content Placeholder 2">
            <a:extLst>
              <a:ext uri="{FF2B5EF4-FFF2-40B4-BE49-F238E27FC236}">
                <a16:creationId xmlns:a16="http://schemas.microsoft.com/office/drawing/2014/main" id="{0E575A28-DBFD-330E-1156-F057CD4992F6}"/>
              </a:ext>
            </a:extLst>
          </p:cNvPr>
          <p:cNvSpPr>
            <a:spLocks noGrp="1"/>
          </p:cNvSpPr>
          <p:nvPr>
            <p:ph idx="1"/>
          </p:nvPr>
        </p:nvSpPr>
        <p:spPr>
          <a:xfrm>
            <a:off x="838199" y="1825625"/>
            <a:ext cx="5452391" cy="4351338"/>
          </a:xfrm>
        </p:spPr>
        <p:txBody>
          <a:bodyPr/>
          <a:lstStyle/>
          <a:p>
            <a:pPr marL="0" indent="0">
              <a:buNone/>
            </a:pPr>
            <a:r>
              <a:rPr lang="en-US" dirty="0"/>
              <a:t>Consider creating a schedule to review and update policies on a regular basis.</a:t>
            </a:r>
          </a:p>
          <a:p>
            <a:pPr marL="0" indent="0">
              <a:buNone/>
            </a:pPr>
            <a:endParaRPr lang="en-US" dirty="0"/>
          </a:p>
          <a:p>
            <a:pPr marL="0" indent="0">
              <a:buNone/>
            </a:pPr>
            <a:r>
              <a:rPr lang="en-US" dirty="0"/>
              <a:t>Hold public meetings to listen to suggestions and to encourage community involvement.</a:t>
            </a:r>
          </a:p>
        </p:txBody>
      </p:sp>
      <p:pic>
        <p:nvPicPr>
          <p:cNvPr id="5" name="Picture 4">
            <a:extLst>
              <a:ext uri="{FF2B5EF4-FFF2-40B4-BE49-F238E27FC236}">
                <a16:creationId xmlns:a16="http://schemas.microsoft.com/office/drawing/2014/main" id="{163ECD74-AB8E-F6EB-19C7-A82C2F5FFC31}"/>
              </a:ext>
            </a:extLst>
          </p:cNvPr>
          <p:cNvPicPr>
            <a:picLocks noChangeAspect="1"/>
          </p:cNvPicPr>
          <p:nvPr/>
        </p:nvPicPr>
        <p:blipFill>
          <a:blip r:embed="rId2"/>
          <a:stretch>
            <a:fillRect/>
          </a:stretch>
        </p:blipFill>
        <p:spPr>
          <a:xfrm>
            <a:off x="6480382" y="2161495"/>
            <a:ext cx="4873418" cy="3237819"/>
          </a:xfrm>
          <a:prstGeom prst="rect">
            <a:avLst/>
          </a:prstGeom>
        </p:spPr>
      </p:pic>
    </p:spTree>
    <p:extLst>
      <p:ext uri="{BB962C8B-B14F-4D97-AF65-F5344CB8AC3E}">
        <p14:creationId xmlns:p14="http://schemas.microsoft.com/office/powerpoint/2010/main" val="125453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CBFB-18B9-AF82-11F0-0A617E5434F3}"/>
              </a:ext>
            </a:extLst>
          </p:cNvPr>
          <p:cNvSpPr>
            <a:spLocks noGrp="1"/>
          </p:cNvSpPr>
          <p:nvPr>
            <p:ph type="title"/>
          </p:nvPr>
        </p:nvSpPr>
        <p:spPr/>
        <p:txBody>
          <a:bodyPr/>
          <a:lstStyle/>
          <a:p>
            <a:r>
              <a:rPr lang="en-US" dirty="0"/>
              <a:t>Understand Consequences</a:t>
            </a:r>
          </a:p>
        </p:txBody>
      </p:sp>
      <p:sp>
        <p:nvSpPr>
          <p:cNvPr id="3" name="Content Placeholder 2">
            <a:extLst>
              <a:ext uri="{FF2B5EF4-FFF2-40B4-BE49-F238E27FC236}">
                <a16:creationId xmlns:a16="http://schemas.microsoft.com/office/drawing/2014/main" id="{0C83C921-E80B-DD69-2CD0-E5D460BD617D}"/>
              </a:ext>
            </a:extLst>
          </p:cNvPr>
          <p:cNvSpPr>
            <a:spLocks noGrp="1"/>
          </p:cNvSpPr>
          <p:nvPr>
            <p:ph idx="1"/>
          </p:nvPr>
        </p:nvSpPr>
        <p:spPr/>
        <p:txBody>
          <a:bodyPr>
            <a:normAutofit/>
          </a:bodyPr>
          <a:lstStyle/>
          <a:p>
            <a:pPr marL="0" indent="0">
              <a:buNone/>
            </a:pPr>
            <a:r>
              <a:rPr lang="en-US" dirty="0"/>
              <a:t>Policies prioritizing parental rights and age-appropriate content in schools have unfortunately garnered opposition from the establishment and some media.</a:t>
            </a:r>
          </a:p>
          <a:p>
            <a:pPr marL="0" indent="0">
              <a:buNone/>
            </a:pPr>
            <a:br>
              <a:rPr lang="en-US" dirty="0"/>
            </a:br>
            <a:r>
              <a:rPr lang="en-US" dirty="0"/>
              <a:t>For policies on more controversial topics, take time to review applicable laws, discuss with district legal counsel, and consider intended and unintended consequences.</a:t>
            </a:r>
          </a:p>
          <a:p>
            <a:pPr marL="0" indent="0">
              <a:buNone/>
            </a:pPr>
            <a:endParaRPr lang="en-US" dirty="0"/>
          </a:p>
          <a:p>
            <a:pPr marL="0" indent="0">
              <a:buNone/>
            </a:pPr>
            <a:r>
              <a:rPr lang="en-US" dirty="0"/>
              <a:t>Policies should be workable both for school district officials implementing them and for students and families.</a:t>
            </a:r>
          </a:p>
        </p:txBody>
      </p:sp>
    </p:spTree>
    <p:extLst>
      <p:ext uri="{BB962C8B-B14F-4D97-AF65-F5344CB8AC3E}">
        <p14:creationId xmlns:p14="http://schemas.microsoft.com/office/powerpoint/2010/main" val="298815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C690-589C-F0E7-9ED5-DC478B779E12}"/>
              </a:ext>
            </a:extLst>
          </p:cNvPr>
          <p:cNvSpPr>
            <a:spLocks noGrp="1"/>
          </p:cNvSpPr>
          <p:nvPr>
            <p:ph type="title"/>
          </p:nvPr>
        </p:nvSpPr>
        <p:spPr/>
        <p:txBody>
          <a:bodyPr/>
          <a:lstStyle/>
          <a:p>
            <a:r>
              <a:rPr lang="en-US" dirty="0"/>
              <a:t>Considerations for Policy Review</a:t>
            </a:r>
          </a:p>
        </p:txBody>
      </p:sp>
      <p:sp>
        <p:nvSpPr>
          <p:cNvPr id="3" name="Content Placeholder 2">
            <a:extLst>
              <a:ext uri="{FF2B5EF4-FFF2-40B4-BE49-F238E27FC236}">
                <a16:creationId xmlns:a16="http://schemas.microsoft.com/office/drawing/2014/main" id="{013F34A5-DE61-16CE-F8F6-D64D208F7ECA}"/>
              </a:ext>
            </a:extLst>
          </p:cNvPr>
          <p:cNvSpPr>
            <a:spLocks noGrp="1"/>
          </p:cNvSpPr>
          <p:nvPr>
            <p:ph idx="1"/>
          </p:nvPr>
        </p:nvSpPr>
        <p:spPr/>
        <p:txBody>
          <a:bodyPr/>
          <a:lstStyle/>
          <a:p>
            <a:pPr marL="514350" indent="-514350">
              <a:buAutoNum type="arabicPeriod"/>
            </a:pPr>
            <a:r>
              <a:rPr lang="en-US" dirty="0"/>
              <a:t>Consider adopting good governance policies first.</a:t>
            </a:r>
          </a:p>
          <a:p>
            <a:pPr marL="514350" indent="-514350">
              <a:buAutoNum type="arabicPeriod"/>
            </a:pPr>
            <a:r>
              <a:rPr lang="en-US" dirty="0"/>
              <a:t>Know what policies are currently in place.</a:t>
            </a:r>
          </a:p>
          <a:p>
            <a:pPr marL="514350" indent="-514350">
              <a:buAutoNum type="arabicPeriod"/>
            </a:pPr>
            <a:r>
              <a:rPr lang="en-US" dirty="0"/>
              <a:t>Invite suggestions and feedback.</a:t>
            </a:r>
          </a:p>
          <a:p>
            <a:pPr marL="514350" indent="-514350">
              <a:buAutoNum type="arabicPeriod"/>
            </a:pPr>
            <a:r>
              <a:rPr lang="en-US" dirty="0"/>
              <a:t>Increase transparency.</a:t>
            </a:r>
          </a:p>
          <a:p>
            <a:pPr marL="514350" indent="-514350">
              <a:buAutoNum type="arabicPeriod"/>
            </a:pPr>
            <a:r>
              <a:rPr lang="en-US" dirty="0"/>
              <a:t>Understand applicable laws and assess intended and unintended consequences. </a:t>
            </a:r>
            <a:r>
              <a:rPr lang="en-US" i="1" dirty="0">
                <a:latin typeface="Century Schoolbook" panose="02040604050505020304" pitchFamily="18" charset="0"/>
                <a:cs typeface="Source Sans Pro"/>
              </a:rPr>
              <a:t>Ask for regular updates from local counsel about changes to state and federal laws and regulations. </a:t>
            </a:r>
          </a:p>
        </p:txBody>
      </p:sp>
    </p:spTree>
    <p:extLst>
      <p:ext uri="{BB962C8B-B14F-4D97-AF65-F5344CB8AC3E}">
        <p14:creationId xmlns:p14="http://schemas.microsoft.com/office/powerpoint/2010/main" val="21761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EAA2-9094-A0C2-8A73-3CD35240219F}"/>
              </a:ext>
            </a:extLst>
          </p:cNvPr>
          <p:cNvSpPr>
            <a:spLocks noGrp="1"/>
          </p:cNvSpPr>
          <p:nvPr>
            <p:ph type="title"/>
          </p:nvPr>
        </p:nvSpPr>
        <p:spPr/>
        <p:txBody>
          <a:bodyPr/>
          <a:lstStyle/>
          <a:p>
            <a:r>
              <a:rPr lang="en-US" dirty="0"/>
              <a:t>Managing Student Behavior Effectively</a:t>
            </a:r>
          </a:p>
        </p:txBody>
      </p:sp>
      <p:pic>
        <p:nvPicPr>
          <p:cNvPr id="7" name="Content Placeholder 6" descr="A blue and red cover with a microphone&#10;&#10;Description automatically generated">
            <a:extLst>
              <a:ext uri="{FF2B5EF4-FFF2-40B4-BE49-F238E27FC236}">
                <a16:creationId xmlns:a16="http://schemas.microsoft.com/office/drawing/2014/main" id="{63B38841-65CE-E50A-9241-DF25E082B211}"/>
              </a:ext>
            </a:extLst>
          </p:cNvPr>
          <p:cNvPicPr>
            <a:picLocks noGrp="1" noChangeAspect="1"/>
          </p:cNvPicPr>
          <p:nvPr>
            <p:ph idx="1"/>
          </p:nvPr>
        </p:nvPicPr>
        <p:blipFill>
          <a:blip r:embed="rId2"/>
          <a:stretch>
            <a:fillRect/>
          </a:stretch>
        </p:blipFill>
        <p:spPr>
          <a:xfrm>
            <a:off x="1286476" y="1690688"/>
            <a:ext cx="3454400" cy="4343400"/>
          </a:xfrm>
        </p:spPr>
      </p:pic>
      <p:pic>
        <p:nvPicPr>
          <p:cNvPr id="9" name="Picture 8" descr="A white paper with red text&#10;&#10;Description automatically generated">
            <a:extLst>
              <a:ext uri="{FF2B5EF4-FFF2-40B4-BE49-F238E27FC236}">
                <a16:creationId xmlns:a16="http://schemas.microsoft.com/office/drawing/2014/main" id="{B9DD32F7-4478-89DC-95DD-C6C906285C2B}"/>
              </a:ext>
            </a:extLst>
          </p:cNvPr>
          <p:cNvPicPr>
            <a:picLocks noChangeAspect="1"/>
          </p:cNvPicPr>
          <p:nvPr/>
        </p:nvPicPr>
        <p:blipFill>
          <a:blip r:embed="rId3"/>
          <a:stretch>
            <a:fillRect/>
          </a:stretch>
        </p:blipFill>
        <p:spPr>
          <a:xfrm>
            <a:off x="5904471" y="1690688"/>
            <a:ext cx="5399902" cy="4343400"/>
          </a:xfrm>
          <a:prstGeom prst="rect">
            <a:avLst/>
          </a:prstGeom>
        </p:spPr>
      </p:pic>
    </p:spTree>
    <p:extLst>
      <p:ext uri="{BB962C8B-B14F-4D97-AF65-F5344CB8AC3E}">
        <p14:creationId xmlns:p14="http://schemas.microsoft.com/office/powerpoint/2010/main" val="181740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EAA2-9094-A0C2-8A73-3CD35240219F}"/>
              </a:ext>
            </a:extLst>
          </p:cNvPr>
          <p:cNvSpPr>
            <a:spLocks noGrp="1"/>
          </p:cNvSpPr>
          <p:nvPr>
            <p:ph type="title"/>
          </p:nvPr>
        </p:nvSpPr>
        <p:spPr/>
        <p:txBody>
          <a:bodyPr/>
          <a:lstStyle/>
          <a:p>
            <a:r>
              <a:rPr lang="en-US" dirty="0"/>
              <a:t>Managing Student Behavior Effectively</a:t>
            </a:r>
          </a:p>
        </p:txBody>
      </p:sp>
      <p:sp>
        <p:nvSpPr>
          <p:cNvPr id="3" name="Content Placeholder 2">
            <a:extLst>
              <a:ext uri="{FF2B5EF4-FFF2-40B4-BE49-F238E27FC236}">
                <a16:creationId xmlns:a16="http://schemas.microsoft.com/office/drawing/2014/main" id="{FC56CACA-A094-37D6-1CDA-A91F22DA646D}"/>
              </a:ext>
            </a:extLst>
          </p:cNvPr>
          <p:cNvSpPr>
            <a:spLocks noGrp="1"/>
          </p:cNvSpPr>
          <p:nvPr>
            <p:ph idx="1"/>
          </p:nvPr>
        </p:nvSpPr>
        <p:spPr/>
        <p:txBody>
          <a:bodyPr/>
          <a:lstStyle/>
          <a:p>
            <a:pPr marL="0" indent="0" algn="ctr">
              <a:buNone/>
            </a:pPr>
            <a:r>
              <a:rPr lang="en-US" b="0" i="0" u="none" strike="noStrike" dirty="0">
                <a:effectLst/>
              </a:rPr>
              <a:t>“Alas, my experiences reflect systemic changes across American education, new approaches to discipline and order. The old behavioral codes are going down, one by one—that’s what I’ve observed in the last few years. School districts, including my own, rely ever less on suspensions and expulsions, replacing them with novel approaches such as 'restorative justice.’”</a:t>
            </a:r>
          </a:p>
          <a:p>
            <a:pPr marL="0" indent="0" algn="ctr">
              <a:buNone/>
            </a:pPr>
            <a:endParaRPr lang="en-US" dirty="0"/>
          </a:p>
          <a:p>
            <a:pPr marL="0" indent="0" algn="ctr">
              <a:buNone/>
            </a:pPr>
            <a:r>
              <a:rPr lang="en-US" sz="2400" dirty="0"/>
              <a:t>Daniel Buck, </a:t>
            </a:r>
            <a:r>
              <a:rPr lang="en-US" sz="2400" i="1" dirty="0"/>
              <a:t>Don’t Spare the Rod</a:t>
            </a:r>
          </a:p>
          <a:p>
            <a:pPr marL="0" indent="0" algn="ctr">
              <a:buNone/>
            </a:pPr>
            <a:r>
              <a:rPr lang="en-US" sz="2400" dirty="0">
                <a:hlinkClick r:id="rId2"/>
              </a:rPr>
              <a:t>https://www.firstthings.com/article/2023/06/dont-spare-the-rod</a:t>
            </a:r>
            <a:r>
              <a:rPr lang="en-US" sz="2400" i="1" dirty="0"/>
              <a:t> </a:t>
            </a:r>
            <a:endParaRPr lang="en-US" dirty="0"/>
          </a:p>
        </p:txBody>
      </p:sp>
    </p:spTree>
    <p:extLst>
      <p:ext uri="{BB962C8B-B14F-4D97-AF65-F5344CB8AC3E}">
        <p14:creationId xmlns:p14="http://schemas.microsoft.com/office/powerpoint/2010/main" val="86762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blue and red cover with a microphone&#10;&#10;Description automatically generated">
            <a:extLst>
              <a:ext uri="{FF2B5EF4-FFF2-40B4-BE49-F238E27FC236}">
                <a16:creationId xmlns:a16="http://schemas.microsoft.com/office/drawing/2014/main" id="{A2948880-2DC4-0B86-200B-C19A4B7A7D89}"/>
              </a:ext>
            </a:extLst>
          </p:cNvPr>
          <p:cNvPicPr>
            <a:picLocks noChangeAspect="1"/>
          </p:cNvPicPr>
          <p:nvPr/>
        </p:nvPicPr>
        <p:blipFill>
          <a:blip r:embed="rId2"/>
          <a:stretch>
            <a:fillRect/>
          </a:stretch>
        </p:blipFill>
        <p:spPr>
          <a:xfrm>
            <a:off x="1168602" y="1870075"/>
            <a:ext cx="3454400" cy="4343400"/>
          </a:xfrm>
          <a:prstGeom prst="rect">
            <a:avLst/>
          </a:prstGeom>
        </p:spPr>
      </p:pic>
      <p:pic>
        <p:nvPicPr>
          <p:cNvPr id="6" name="Picture 5" descr="A policy document with text&#10;&#10;Description automatically generated">
            <a:extLst>
              <a:ext uri="{FF2B5EF4-FFF2-40B4-BE49-F238E27FC236}">
                <a16:creationId xmlns:a16="http://schemas.microsoft.com/office/drawing/2014/main" id="{7DA32E34-5302-90C4-F338-D09309BE717A}"/>
              </a:ext>
            </a:extLst>
          </p:cNvPr>
          <p:cNvPicPr>
            <a:picLocks noChangeAspect="1"/>
          </p:cNvPicPr>
          <p:nvPr/>
        </p:nvPicPr>
        <p:blipFill>
          <a:blip r:embed="rId3"/>
          <a:stretch>
            <a:fillRect/>
          </a:stretch>
        </p:blipFill>
        <p:spPr>
          <a:xfrm>
            <a:off x="5902571" y="1843088"/>
            <a:ext cx="5120827" cy="4354668"/>
          </a:xfrm>
          <a:prstGeom prst="rect">
            <a:avLst/>
          </a:prstGeom>
        </p:spPr>
      </p:pic>
      <p:sp>
        <p:nvSpPr>
          <p:cNvPr id="9" name="Title 1">
            <a:extLst>
              <a:ext uri="{FF2B5EF4-FFF2-40B4-BE49-F238E27FC236}">
                <a16:creationId xmlns:a16="http://schemas.microsoft.com/office/drawing/2014/main" id="{CF9990B6-29CE-2423-04C4-B1523847D7A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dirty="0"/>
              <a:t>Managing Student Behavior Effectively</a:t>
            </a:r>
          </a:p>
        </p:txBody>
      </p:sp>
    </p:spTree>
    <p:extLst>
      <p:ext uri="{BB962C8B-B14F-4D97-AF65-F5344CB8AC3E}">
        <p14:creationId xmlns:p14="http://schemas.microsoft.com/office/powerpoint/2010/main" val="198538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BFBD-6EAE-16A1-C0BD-C2EA1C87B987}"/>
              </a:ext>
            </a:extLst>
          </p:cNvPr>
          <p:cNvSpPr>
            <a:spLocks noGrp="1"/>
          </p:cNvSpPr>
          <p:nvPr>
            <p:ph type="title"/>
          </p:nvPr>
        </p:nvSpPr>
        <p:spPr/>
        <p:txBody>
          <a:bodyPr/>
          <a:lstStyle/>
          <a:p>
            <a:r>
              <a:rPr lang="en-US" dirty="0"/>
              <a:t>Biden Discipline Guidance</a:t>
            </a:r>
          </a:p>
        </p:txBody>
      </p:sp>
      <p:sp>
        <p:nvSpPr>
          <p:cNvPr id="3" name="Content Placeholder 2">
            <a:extLst>
              <a:ext uri="{FF2B5EF4-FFF2-40B4-BE49-F238E27FC236}">
                <a16:creationId xmlns:a16="http://schemas.microsoft.com/office/drawing/2014/main" id="{8BF6331C-6199-D654-77CA-FE3569B31286}"/>
              </a:ext>
            </a:extLst>
          </p:cNvPr>
          <p:cNvSpPr>
            <a:spLocks noGrp="1"/>
          </p:cNvSpPr>
          <p:nvPr>
            <p:ph idx="1"/>
          </p:nvPr>
        </p:nvSpPr>
        <p:spPr/>
        <p:txBody>
          <a:bodyPr>
            <a:normAutofit/>
          </a:bodyPr>
          <a:lstStyle/>
          <a:p>
            <a:pPr marL="0" indent="0">
              <a:buNone/>
            </a:pPr>
            <a:r>
              <a:rPr lang="en-US" dirty="0"/>
              <a:t>“Resource on Confronting Racial Discrimination in Student Discipline” by the U.S. Department of Education and U.S. Department of Justice</a:t>
            </a:r>
          </a:p>
          <a:p>
            <a:pPr marL="0" indent="0">
              <a:buNone/>
            </a:pPr>
            <a:endParaRPr lang="en-US" dirty="0"/>
          </a:p>
          <a:p>
            <a:pPr marL="0" indent="0">
              <a:buNone/>
            </a:pPr>
            <a:r>
              <a:rPr lang="en-US" dirty="0"/>
              <a:t>Title VI of the Civil Rights Act of 1964</a:t>
            </a:r>
          </a:p>
          <a:p>
            <a:pPr marL="0" indent="0">
              <a:buNone/>
            </a:pPr>
            <a:endParaRPr lang="en-US" i="1" dirty="0"/>
          </a:p>
          <a:p>
            <a:pPr marL="0" indent="0">
              <a:buNone/>
            </a:pPr>
            <a:r>
              <a:rPr lang="en-US" i="1" dirty="0"/>
              <a:t>WILL memo available at </a:t>
            </a:r>
            <a:r>
              <a:rPr lang="en-US" i="1" dirty="0">
                <a:hlinkClick r:id="rId2"/>
              </a:rPr>
              <a:t>www.SchoolBoardPolicies.org</a:t>
            </a:r>
            <a:r>
              <a:rPr lang="en-US" i="1" dirty="0"/>
              <a:t> and additional resource coming soon!</a:t>
            </a:r>
          </a:p>
        </p:txBody>
      </p:sp>
    </p:spTree>
    <p:extLst>
      <p:ext uri="{BB962C8B-B14F-4D97-AF65-F5344CB8AC3E}">
        <p14:creationId xmlns:p14="http://schemas.microsoft.com/office/powerpoint/2010/main" val="245617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3A87-C6C3-055B-6880-2658DD2CC9AC}"/>
              </a:ext>
            </a:extLst>
          </p:cNvPr>
          <p:cNvSpPr>
            <a:spLocks noGrp="1"/>
          </p:cNvSpPr>
          <p:nvPr>
            <p:ph type="title"/>
          </p:nvPr>
        </p:nvSpPr>
        <p:spPr/>
        <p:txBody>
          <a:bodyPr/>
          <a:lstStyle/>
          <a:p>
            <a:r>
              <a:rPr lang="en-US" dirty="0"/>
              <a:t>Shaping Educational Outcomes</a:t>
            </a:r>
          </a:p>
        </p:txBody>
      </p:sp>
      <p:pic>
        <p:nvPicPr>
          <p:cNvPr id="5" name="Content Placeholder 4" descr="A blue and white text on a page&#10;&#10;Description automatically generated">
            <a:extLst>
              <a:ext uri="{FF2B5EF4-FFF2-40B4-BE49-F238E27FC236}">
                <a16:creationId xmlns:a16="http://schemas.microsoft.com/office/drawing/2014/main" id="{2EDD77E9-CB1E-4B04-1FCD-5B4E0B082809}"/>
              </a:ext>
            </a:extLst>
          </p:cNvPr>
          <p:cNvPicPr>
            <a:picLocks noGrp="1" noChangeAspect="1"/>
          </p:cNvPicPr>
          <p:nvPr>
            <p:ph idx="1"/>
          </p:nvPr>
        </p:nvPicPr>
        <p:blipFill>
          <a:blip r:embed="rId2"/>
          <a:stretch>
            <a:fillRect/>
          </a:stretch>
        </p:blipFill>
        <p:spPr>
          <a:xfrm>
            <a:off x="3171170" y="1690688"/>
            <a:ext cx="5849659" cy="5674420"/>
          </a:xfrm>
        </p:spPr>
      </p:pic>
    </p:spTree>
    <p:extLst>
      <p:ext uri="{BB962C8B-B14F-4D97-AF65-F5344CB8AC3E}">
        <p14:creationId xmlns:p14="http://schemas.microsoft.com/office/powerpoint/2010/main" val="381431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02C07-06EA-84A3-3B0D-7156899BFFC3}"/>
              </a:ext>
            </a:extLst>
          </p:cNvPr>
          <p:cNvPicPr>
            <a:picLocks noChangeAspect="1"/>
          </p:cNvPicPr>
          <p:nvPr/>
        </p:nvPicPr>
        <p:blipFill rotWithShape="1">
          <a:blip r:embed="rId3">
            <a:alphaModFix amt="68000"/>
          </a:blip>
          <a:srcRect l="1391" t="8218" b="9609"/>
          <a:stretch/>
        </p:blipFill>
        <p:spPr>
          <a:xfrm>
            <a:off x="0" y="0"/>
            <a:ext cx="12344400" cy="6858000"/>
          </a:xfrm>
          <a:prstGeom prst="rect">
            <a:avLst/>
          </a:prstGeom>
        </p:spPr>
      </p:pic>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617764" y="903188"/>
            <a:ext cx="10956472" cy="5051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Georgia" panose="02040502050405020303" pitchFamily="18" charset="0"/>
                <a:cs typeface="Times New Roman" panose="02020603050405020304" pitchFamily="18" charset="0"/>
              </a:rPr>
              <a:t>The Wisconsin Institute for Law &amp; Liberty (WILL) is a non-profit law and policy center in Milwaukee, Wisconsin. </a:t>
            </a:r>
            <a:br>
              <a:rPr lang="en-US" sz="3200" dirty="0">
                <a:latin typeface="Georgia" panose="02040502050405020303" pitchFamily="18" charset="0"/>
                <a:cs typeface="Times New Roman" panose="02020603050405020304" pitchFamily="18" charset="0"/>
              </a:rPr>
            </a:br>
            <a:endParaRPr lang="en-US" sz="3200" dirty="0">
              <a:latin typeface="Georgia" panose="02040502050405020303" pitchFamily="18" charset="0"/>
              <a:cs typeface="Times New Roman" panose="02020603050405020304" pitchFamily="18" charset="0"/>
            </a:endParaRPr>
          </a:p>
          <a:p>
            <a:pPr marL="0" indent="0" algn="ctr">
              <a:buNone/>
            </a:pPr>
            <a:r>
              <a:rPr lang="en-US" sz="3200" dirty="0">
                <a:latin typeface="Georgia" panose="02040502050405020303" pitchFamily="18" charset="0"/>
                <a:cs typeface="Times New Roman" panose="02020603050405020304" pitchFamily="18" charset="0"/>
              </a:rPr>
              <a:t>Through education, litigation and participation in public discourse, we work to advance limited government, free speech, transparency, and education reform. </a:t>
            </a:r>
          </a:p>
          <a:p>
            <a:pPr marL="0" indent="0" algn="ctr">
              <a:buNone/>
            </a:pPr>
            <a:endParaRPr lang="en-US" sz="3200" dirty="0">
              <a:latin typeface="Georgia" panose="02040502050405020303" pitchFamily="18" charset="0"/>
              <a:cs typeface="Times New Roman" panose="02020603050405020304" pitchFamily="18" charset="0"/>
            </a:endParaRPr>
          </a:p>
          <a:p>
            <a:pPr marL="0" indent="0" algn="ctr">
              <a:buNone/>
            </a:pPr>
            <a:r>
              <a:rPr lang="en-US" sz="3200" dirty="0">
                <a:latin typeface="Georgia" panose="02040502050405020303" pitchFamily="18" charset="0"/>
                <a:cs typeface="Times New Roman" panose="02020603050405020304" pitchFamily="18" charset="0"/>
              </a:rPr>
              <a:t>We provide timely and comprehensive policy research to advance education reform, election reform, economic freedom, and policies to advance limited government.</a:t>
            </a:r>
            <a:br>
              <a:rPr lang="en-US" sz="3200" dirty="0">
                <a:latin typeface="Georgia" panose="02040502050405020303" pitchFamily="18" charset="0"/>
                <a:cs typeface="Times New Roman" panose="02020603050405020304" pitchFamily="18" charset="0"/>
              </a:rPr>
            </a:br>
            <a:endParaRPr lang="en-US" sz="32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76199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8F6E-F77D-DFBE-FABF-120E88B3325C}"/>
              </a:ext>
            </a:extLst>
          </p:cNvPr>
          <p:cNvSpPr>
            <a:spLocks noGrp="1"/>
          </p:cNvSpPr>
          <p:nvPr>
            <p:ph type="title"/>
          </p:nvPr>
        </p:nvSpPr>
        <p:spPr/>
        <p:txBody>
          <a:bodyPr/>
          <a:lstStyle/>
          <a:p>
            <a:r>
              <a:rPr lang="en-US" dirty="0"/>
              <a:t>Shaping Educational Outcomes</a:t>
            </a:r>
          </a:p>
        </p:txBody>
      </p:sp>
      <p:sp>
        <p:nvSpPr>
          <p:cNvPr id="3" name="Content Placeholder 2">
            <a:extLst>
              <a:ext uri="{FF2B5EF4-FFF2-40B4-BE49-F238E27FC236}">
                <a16:creationId xmlns:a16="http://schemas.microsoft.com/office/drawing/2014/main" id="{995409D9-1E29-53A7-2F98-1117009D943E}"/>
              </a:ext>
            </a:extLst>
          </p:cNvPr>
          <p:cNvSpPr>
            <a:spLocks noGrp="1"/>
          </p:cNvSpPr>
          <p:nvPr>
            <p:ph idx="1"/>
          </p:nvPr>
        </p:nvSpPr>
        <p:spPr/>
        <p:txBody>
          <a:bodyPr>
            <a:normAutofit/>
          </a:bodyPr>
          <a:lstStyle/>
          <a:p>
            <a:pPr marL="0" indent="0">
              <a:buNone/>
            </a:pPr>
            <a:r>
              <a:rPr lang="en-US" dirty="0"/>
              <a:t>Public school board members should be familiar with landmark Supreme Court decisions that could shape how they resolve conflicts and set school district policies.</a:t>
            </a:r>
          </a:p>
          <a:p>
            <a:pPr marL="0" indent="0">
              <a:buNone/>
            </a:pPr>
            <a:endParaRPr lang="en-US" dirty="0"/>
          </a:p>
          <a:p>
            <a:pPr marL="0" indent="0">
              <a:buNone/>
            </a:pPr>
            <a:r>
              <a:rPr lang="en-US" dirty="0"/>
              <a:t>Students generally enjoy more First Amendment rights than teachers do. Settings and circumstances dictate when and where teachers are at liberty to indulge in free expression, but when it comes to the classroom, school boards set the curriculum, and teachers must follow it.</a:t>
            </a:r>
          </a:p>
          <a:p>
            <a:pPr marL="0" indent="0">
              <a:buNone/>
            </a:pPr>
            <a:endParaRPr lang="en-US" dirty="0"/>
          </a:p>
        </p:txBody>
      </p:sp>
    </p:spTree>
    <p:extLst>
      <p:ext uri="{BB962C8B-B14F-4D97-AF65-F5344CB8AC3E}">
        <p14:creationId xmlns:p14="http://schemas.microsoft.com/office/powerpoint/2010/main" val="165435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2A07-3D6B-6B9F-8596-58A9AAE0B630}"/>
              </a:ext>
            </a:extLst>
          </p:cNvPr>
          <p:cNvSpPr>
            <a:spLocks noGrp="1"/>
          </p:cNvSpPr>
          <p:nvPr>
            <p:ph type="title"/>
          </p:nvPr>
        </p:nvSpPr>
        <p:spPr>
          <a:xfrm>
            <a:off x="838200" y="1533525"/>
            <a:ext cx="10515600" cy="2936875"/>
          </a:xfrm>
        </p:spPr>
        <p:txBody>
          <a:bodyPr>
            <a:normAutofit/>
          </a:bodyPr>
          <a:lstStyle/>
          <a:p>
            <a:pPr algn="ctr"/>
            <a:r>
              <a:rPr lang="en-US" sz="5400" dirty="0"/>
              <a:t>QUESTIONS?</a:t>
            </a:r>
          </a:p>
        </p:txBody>
      </p:sp>
      <p:pic>
        <p:nvPicPr>
          <p:cNvPr id="3" name="Picture 2">
            <a:extLst>
              <a:ext uri="{FF2B5EF4-FFF2-40B4-BE49-F238E27FC236}">
                <a16:creationId xmlns:a16="http://schemas.microsoft.com/office/drawing/2014/main" id="{CBFDCE8F-E4C8-D066-DEAB-A44DA270E152}"/>
              </a:ext>
            </a:extLst>
          </p:cNvPr>
          <p:cNvPicPr>
            <a:picLocks noChangeAspect="1"/>
          </p:cNvPicPr>
          <p:nvPr/>
        </p:nvPicPr>
        <p:blipFill>
          <a:blip r:embed="rId2"/>
          <a:stretch>
            <a:fillRect/>
          </a:stretch>
        </p:blipFill>
        <p:spPr>
          <a:xfrm>
            <a:off x="4853284" y="5167312"/>
            <a:ext cx="2485430" cy="1325563"/>
          </a:xfrm>
          <a:prstGeom prst="rect">
            <a:avLst/>
          </a:prstGeom>
        </p:spPr>
      </p:pic>
    </p:spTree>
    <p:extLst>
      <p:ext uri="{BB962C8B-B14F-4D97-AF65-F5344CB8AC3E}">
        <p14:creationId xmlns:p14="http://schemas.microsoft.com/office/powerpoint/2010/main" val="255748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E555-1E5D-96C2-0D97-21671AE34974}"/>
              </a:ext>
            </a:extLst>
          </p:cNvPr>
          <p:cNvSpPr>
            <a:spLocks noGrp="1"/>
          </p:cNvSpPr>
          <p:nvPr>
            <p:ph type="title"/>
          </p:nvPr>
        </p:nvSpPr>
        <p:spPr/>
        <p:txBody>
          <a:bodyPr/>
          <a:lstStyle/>
          <a:p>
            <a:pPr algn="ctr"/>
            <a:r>
              <a:rPr lang="en-US" dirty="0"/>
              <a:t>Contact WILL</a:t>
            </a:r>
          </a:p>
        </p:txBody>
      </p:sp>
      <p:sp>
        <p:nvSpPr>
          <p:cNvPr id="4" name="Content Placeholder 2">
            <a:extLst>
              <a:ext uri="{FF2B5EF4-FFF2-40B4-BE49-F238E27FC236}">
                <a16:creationId xmlns:a16="http://schemas.microsoft.com/office/drawing/2014/main" id="{4BF1F40F-96E6-1667-C708-FBD388E5F6CD}"/>
              </a:ext>
            </a:extLst>
          </p:cNvPr>
          <p:cNvSpPr txBox="1">
            <a:spLocks/>
          </p:cNvSpPr>
          <p:nvPr/>
        </p:nvSpPr>
        <p:spPr>
          <a:xfrm>
            <a:off x="838200" y="1249996"/>
            <a:ext cx="10515600" cy="475456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 </a:t>
            </a:r>
          </a:p>
          <a:p>
            <a:pPr marL="0" indent="0" algn="ctr">
              <a:buFont typeface="Arial" panose="020B0604020202020204" pitchFamily="34" charset="0"/>
              <a:buNone/>
            </a:pPr>
            <a:r>
              <a:rPr lang="en-US" dirty="0"/>
              <a:t>Cory Brewer</a:t>
            </a:r>
          </a:p>
          <a:p>
            <a:pPr marL="0" indent="0" algn="ctr">
              <a:buFont typeface="Arial" panose="020B0604020202020204" pitchFamily="34" charset="0"/>
              <a:buNone/>
            </a:pPr>
            <a:r>
              <a:rPr lang="en-US" dirty="0"/>
              <a:t> </a:t>
            </a:r>
            <a:r>
              <a:rPr lang="en-US" i="1" dirty="0">
                <a:hlinkClick r:id="rId2"/>
              </a:rPr>
              <a:t>cbrewer@will-law.org</a:t>
            </a:r>
            <a:endParaRPr lang="en-US" i="1" dirty="0"/>
          </a:p>
          <a:p>
            <a:pPr marL="0" indent="0" algn="ctr">
              <a:buFont typeface="Arial" panose="020B0604020202020204" pitchFamily="34" charset="0"/>
              <a:buNone/>
            </a:pPr>
            <a:endParaRPr lang="en-US" i="1" dirty="0"/>
          </a:p>
          <a:p>
            <a:pPr marL="0" indent="0" algn="ctr">
              <a:buFont typeface="Arial" panose="020B0604020202020204" pitchFamily="34" charset="0"/>
              <a:buNone/>
            </a:pPr>
            <a:endParaRPr lang="en-US" i="1" dirty="0"/>
          </a:p>
          <a:p>
            <a:pPr marL="0" indent="0" algn="ctr">
              <a:buFont typeface="Arial" panose="020B0604020202020204" pitchFamily="34" charset="0"/>
              <a:buNone/>
            </a:pPr>
            <a:r>
              <a:rPr lang="en-US" dirty="0"/>
              <a:t>Lauren Greuel</a:t>
            </a:r>
          </a:p>
          <a:p>
            <a:pPr marL="0" indent="0" algn="ctr">
              <a:buFont typeface="Arial" panose="020B0604020202020204" pitchFamily="34" charset="0"/>
              <a:buNone/>
            </a:pPr>
            <a:r>
              <a:rPr lang="en-US" i="1" dirty="0">
                <a:hlinkClick r:id="rId3"/>
              </a:rPr>
              <a:t>lauren@will-law.org</a:t>
            </a:r>
            <a:endParaRPr lang="en-US" i="1" dirty="0"/>
          </a:p>
          <a:p>
            <a:pPr marL="0" indent="0" algn="ctr">
              <a:buFont typeface="Arial" panose="020B0604020202020204" pitchFamily="34" charset="0"/>
              <a:buNone/>
            </a:pPr>
            <a:endParaRPr lang="en-US" i="1" dirty="0"/>
          </a:p>
          <a:p>
            <a:pPr marL="0" indent="0" algn="ctr">
              <a:buFont typeface="Arial" panose="020B0604020202020204" pitchFamily="34" charset="0"/>
              <a:buNone/>
            </a:pPr>
            <a:endParaRPr lang="en-US" i="1" dirty="0"/>
          </a:p>
          <a:p>
            <a:pPr marL="0" indent="0" algn="ctr">
              <a:buNone/>
            </a:pPr>
            <a:r>
              <a:rPr lang="en-US" dirty="0" err="1"/>
              <a:t>www.RestoringAmericanEducation.org</a:t>
            </a:r>
            <a:endParaRPr lang="en-US" dirty="0"/>
          </a:p>
          <a:p>
            <a:pPr marL="0" indent="0" algn="ctr">
              <a:buFont typeface="Arial" panose="020B0604020202020204" pitchFamily="34" charset="0"/>
              <a:buNone/>
            </a:pPr>
            <a:endParaRPr lang="en-US" i="1" dirty="0"/>
          </a:p>
        </p:txBody>
      </p:sp>
    </p:spTree>
    <p:extLst>
      <p:ext uri="{BB962C8B-B14F-4D97-AF65-F5344CB8AC3E}">
        <p14:creationId xmlns:p14="http://schemas.microsoft.com/office/powerpoint/2010/main" val="231429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2CF-4A34-38E9-E7DE-6A8176A04CC7}"/>
              </a:ext>
            </a:extLst>
          </p:cNvPr>
          <p:cNvSpPr>
            <a:spLocks noGrp="1"/>
          </p:cNvSpPr>
          <p:nvPr>
            <p:ph type="title"/>
          </p:nvPr>
        </p:nvSpPr>
        <p:spPr/>
        <p:txBody>
          <a:bodyPr>
            <a:normAutofit/>
          </a:bodyPr>
          <a:lstStyle/>
          <a:p>
            <a:pPr algn="ctr"/>
            <a:r>
              <a:rPr lang="en-US" sz="4000" dirty="0"/>
              <a:t>Enhancing Educational Success</a:t>
            </a:r>
          </a:p>
        </p:txBody>
      </p:sp>
      <p:sp>
        <p:nvSpPr>
          <p:cNvPr id="3" name="Content Placeholder 2">
            <a:extLst>
              <a:ext uri="{FF2B5EF4-FFF2-40B4-BE49-F238E27FC236}">
                <a16:creationId xmlns:a16="http://schemas.microsoft.com/office/drawing/2014/main" id="{731BC0C2-B2F3-2BAE-7C65-E5AAB172B266}"/>
              </a:ext>
            </a:extLst>
          </p:cNvPr>
          <p:cNvSpPr>
            <a:spLocks noGrp="1"/>
          </p:cNvSpPr>
          <p:nvPr>
            <p:ph idx="1"/>
          </p:nvPr>
        </p:nvSpPr>
        <p:spPr>
          <a:xfrm>
            <a:off x="653561" y="1843209"/>
            <a:ext cx="10884877" cy="4359883"/>
          </a:xfrm>
        </p:spPr>
        <p:txBody>
          <a:bodyPr>
            <a:normAutofit/>
          </a:bodyPr>
          <a:lstStyle/>
          <a:p>
            <a:pPr marL="514350" indent="-514350">
              <a:spcAft>
                <a:spcPts val="1800"/>
              </a:spcAft>
              <a:buAutoNum type="arabicPeriod"/>
            </a:pPr>
            <a:r>
              <a:rPr lang="en-US" sz="2700" dirty="0"/>
              <a:t>Engaging families and the community</a:t>
            </a:r>
          </a:p>
          <a:p>
            <a:pPr marL="514350" indent="-514350">
              <a:spcAft>
                <a:spcPts val="1800"/>
              </a:spcAft>
              <a:buAutoNum type="arabicPeriod"/>
            </a:pPr>
            <a:r>
              <a:rPr lang="en-US" sz="2700" dirty="0"/>
              <a:t>Addressing student behavior effectively</a:t>
            </a:r>
          </a:p>
          <a:p>
            <a:pPr marL="514350" indent="-514350">
              <a:spcAft>
                <a:spcPts val="1800"/>
              </a:spcAft>
              <a:buAutoNum type="arabicPeriod"/>
            </a:pPr>
            <a:r>
              <a:rPr lang="en-US" sz="2700" dirty="0"/>
              <a:t>Empowering school boards to shape educational outcomes</a:t>
            </a:r>
          </a:p>
        </p:txBody>
      </p:sp>
    </p:spTree>
    <p:extLst>
      <p:ext uri="{BB962C8B-B14F-4D97-AF65-F5344CB8AC3E}">
        <p14:creationId xmlns:p14="http://schemas.microsoft.com/office/powerpoint/2010/main" val="245839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dirty="0"/>
              <a:t>What is the </a:t>
            </a:r>
            <a:r>
              <a:rPr lang="en-US" sz="4000" i="1" dirty="0"/>
              <a:t>Restoring American Education Project</a:t>
            </a:r>
            <a:r>
              <a:rPr lang="en-US" sz="4000" dirty="0"/>
              <a:t>? </a:t>
            </a:r>
          </a:p>
        </p:txBody>
      </p:sp>
      <p:sp>
        <p:nvSpPr>
          <p:cNvPr id="3" name="TextBox 2">
            <a:extLst>
              <a:ext uri="{FF2B5EF4-FFF2-40B4-BE49-F238E27FC236}">
                <a16:creationId xmlns:a16="http://schemas.microsoft.com/office/drawing/2014/main" id="{1EB308A1-1EF9-5F21-1B61-CE335F908738}"/>
              </a:ext>
            </a:extLst>
          </p:cNvPr>
          <p:cNvSpPr txBox="1"/>
          <p:nvPr/>
        </p:nvSpPr>
        <p:spPr>
          <a:xfrm>
            <a:off x="266700" y="2110897"/>
            <a:ext cx="11414760" cy="3416320"/>
          </a:xfrm>
          <a:prstGeom prst="rect">
            <a:avLst/>
          </a:prstGeom>
          <a:noFill/>
        </p:spPr>
        <p:txBody>
          <a:bodyPr wrap="square" rtlCol="0">
            <a:spAutoFit/>
          </a:bodyPr>
          <a:lstStyle/>
          <a:p>
            <a:pPr algn="ctr"/>
            <a:r>
              <a:rPr lang="en-US" sz="2400" dirty="0">
                <a:solidFill>
                  <a:schemeClr val="bg1"/>
                </a:solidFill>
              </a:rPr>
              <a:t>The pandemic revealed rifts in the public education of our children. Parents were provided a peek into the classroom and had questions and concerns about what their children were learning. The result has been a new wave of parental engagement and activism aimed at holding schools and school boards accountable for curriculum and academic proficiency.</a:t>
            </a:r>
            <a:br>
              <a:rPr lang="en-US" sz="2400" dirty="0">
                <a:solidFill>
                  <a:schemeClr val="bg1"/>
                </a:solidFill>
              </a:rPr>
            </a:br>
            <a:endParaRPr lang="en-US" sz="2400" dirty="0">
              <a:solidFill>
                <a:schemeClr val="bg1"/>
              </a:solidFill>
            </a:endParaRPr>
          </a:p>
          <a:p>
            <a:pPr algn="ctr"/>
            <a:r>
              <a:rPr lang="en-US" sz="2400" dirty="0">
                <a:solidFill>
                  <a:schemeClr val="bg1"/>
                </a:solidFill>
              </a:rPr>
              <a:t>An initiative of WILL to close a critical gap by engaging parents, school board members, and teachers with an understanding of these concerns, trends, and knowledge of the alternative resources available.</a:t>
            </a:r>
          </a:p>
        </p:txBody>
      </p:sp>
    </p:spTree>
    <p:extLst>
      <p:ext uri="{BB962C8B-B14F-4D97-AF65-F5344CB8AC3E}">
        <p14:creationId xmlns:p14="http://schemas.microsoft.com/office/powerpoint/2010/main" val="112324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9386-CF9E-4BB8-B347-BA19A44B89E5}"/>
              </a:ext>
            </a:extLst>
          </p:cNvPr>
          <p:cNvSpPr>
            <a:spLocks noGrp="1"/>
          </p:cNvSpPr>
          <p:nvPr>
            <p:ph type="title"/>
          </p:nvPr>
        </p:nvSpPr>
        <p:spPr/>
        <p:txBody>
          <a:bodyPr/>
          <a:lstStyle/>
          <a:p>
            <a:pPr algn="ctr"/>
            <a:r>
              <a:rPr lang="en-US" dirty="0">
                <a:latin typeface="Georgia" panose="02040502050405020303" pitchFamily="18" charset="0"/>
              </a:rPr>
              <a:t>How can we ensure there are quality policies at the district level? </a:t>
            </a:r>
          </a:p>
        </p:txBody>
      </p:sp>
      <p:sp>
        <p:nvSpPr>
          <p:cNvPr id="5" name="Content Placeholder 4">
            <a:extLst>
              <a:ext uri="{FF2B5EF4-FFF2-40B4-BE49-F238E27FC236}">
                <a16:creationId xmlns:a16="http://schemas.microsoft.com/office/drawing/2014/main" id="{7B22E12E-1FF3-DECE-E689-762F07DF4CB0}"/>
              </a:ext>
            </a:extLst>
          </p:cNvPr>
          <p:cNvSpPr>
            <a:spLocks noGrp="1"/>
          </p:cNvSpPr>
          <p:nvPr>
            <p:ph idx="1"/>
          </p:nvPr>
        </p:nvSpPr>
        <p:spPr/>
        <p:txBody>
          <a:bodyPr>
            <a:normAutofit lnSpcReduction="10000"/>
          </a:bodyPr>
          <a:lstStyle/>
          <a:p>
            <a:pPr marL="0" indent="0" algn="ctr">
              <a:buNone/>
            </a:pPr>
            <a:r>
              <a:rPr lang="en-US" dirty="0"/>
              <a:t>The growth of parent coalitions and wave of newly elected school board members has prompted important conversations about public school policies in communities across the country. </a:t>
            </a:r>
          </a:p>
          <a:p>
            <a:pPr marL="0" indent="0" algn="ctr">
              <a:buNone/>
            </a:pPr>
            <a:endParaRPr lang="en-US" dirty="0"/>
          </a:p>
          <a:p>
            <a:pPr marL="0" indent="0" algn="ctr">
              <a:buNone/>
            </a:pPr>
            <a:r>
              <a:rPr lang="en-US" dirty="0"/>
              <a:t>Many school board members encounter roadblocks or do not have access to resources about how to implement pro-parent and good governance policies. </a:t>
            </a:r>
          </a:p>
          <a:p>
            <a:pPr marL="0" indent="0" algn="ctr">
              <a:buNone/>
            </a:pPr>
            <a:endParaRPr lang="en-US" dirty="0"/>
          </a:p>
          <a:p>
            <a:pPr marL="0" indent="0" algn="ctr">
              <a:buNone/>
            </a:pPr>
            <a:r>
              <a:rPr lang="en-US" dirty="0"/>
              <a:t>WILL is addressing that gap through our model policies publicly available at </a:t>
            </a:r>
            <a:r>
              <a:rPr lang="en-US" u="sng" dirty="0" err="1"/>
              <a:t>www.SchoolBoardPolicies.org</a:t>
            </a:r>
            <a:endParaRPr lang="en-US" u="sng" dirty="0"/>
          </a:p>
        </p:txBody>
      </p:sp>
    </p:spTree>
    <p:extLst>
      <p:ext uri="{BB962C8B-B14F-4D97-AF65-F5344CB8AC3E}">
        <p14:creationId xmlns:p14="http://schemas.microsoft.com/office/powerpoint/2010/main" val="245347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0F2F-F48C-0001-782E-4A4D2FCB6AF6}"/>
              </a:ext>
            </a:extLst>
          </p:cNvPr>
          <p:cNvSpPr>
            <a:spLocks noGrp="1"/>
          </p:cNvSpPr>
          <p:nvPr>
            <p:ph type="title"/>
          </p:nvPr>
        </p:nvSpPr>
        <p:spPr/>
        <p:txBody>
          <a:bodyPr/>
          <a:lstStyle/>
          <a:p>
            <a:r>
              <a:rPr lang="en-US" dirty="0"/>
              <a:t>Engaging Families and the Community</a:t>
            </a:r>
          </a:p>
        </p:txBody>
      </p:sp>
      <p:pic>
        <p:nvPicPr>
          <p:cNvPr id="5" name="Content Placeholder 4">
            <a:extLst>
              <a:ext uri="{FF2B5EF4-FFF2-40B4-BE49-F238E27FC236}">
                <a16:creationId xmlns:a16="http://schemas.microsoft.com/office/drawing/2014/main" id="{E7393137-20D8-7988-6FBF-2B1B4AAB8C2C}"/>
              </a:ext>
            </a:extLst>
          </p:cNvPr>
          <p:cNvPicPr>
            <a:picLocks noGrp="1" noChangeAspect="1"/>
          </p:cNvPicPr>
          <p:nvPr>
            <p:ph idx="1"/>
          </p:nvPr>
        </p:nvPicPr>
        <p:blipFill>
          <a:blip r:embed="rId2"/>
          <a:stretch>
            <a:fillRect/>
          </a:stretch>
        </p:blipFill>
        <p:spPr>
          <a:xfrm>
            <a:off x="5807653" y="1825625"/>
            <a:ext cx="5107235" cy="4351338"/>
          </a:xfrm>
        </p:spPr>
      </p:pic>
      <p:pic>
        <p:nvPicPr>
          <p:cNvPr id="7" name="Picture 6" descr="A blue and red cover with a microphone&#10;&#10;Description automatically generated">
            <a:extLst>
              <a:ext uri="{FF2B5EF4-FFF2-40B4-BE49-F238E27FC236}">
                <a16:creationId xmlns:a16="http://schemas.microsoft.com/office/drawing/2014/main" id="{AE1ABB78-47CE-1EFA-D768-207ACA15E7C0}"/>
              </a:ext>
            </a:extLst>
          </p:cNvPr>
          <p:cNvPicPr>
            <a:picLocks noChangeAspect="1"/>
          </p:cNvPicPr>
          <p:nvPr/>
        </p:nvPicPr>
        <p:blipFill>
          <a:blip r:embed="rId3"/>
          <a:stretch>
            <a:fillRect/>
          </a:stretch>
        </p:blipFill>
        <p:spPr>
          <a:xfrm>
            <a:off x="1277112" y="1825625"/>
            <a:ext cx="3454400" cy="4343400"/>
          </a:xfrm>
          <a:prstGeom prst="rect">
            <a:avLst/>
          </a:prstGeom>
        </p:spPr>
      </p:pic>
    </p:spTree>
    <p:extLst>
      <p:ext uri="{BB962C8B-B14F-4D97-AF65-F5344CB8AC3E}">
        <p14:creationId xmlns:p14="http://schemas.microsoft.com/office/powerpoint/2010/main" val="355202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E6F6CB-68FA-FF0B-56F8-C73DF081A4E2}"/>
              </a:ext>
            </a:extLst>
          </p:cNvPr>
          <p:cNvPicPr>
            <a:picLocks noChangeAspect="1"/>
          </p:cNvPicPr>
          <p:nvPr/>
        </p:nvPicPr>
        <p:blipFill>
          <a:blip r:embed="rId3"/>
          <a:stretch>
            <a:fillRect/>
          </a:stretch>
        </p:blipFill>
        <p:spPr>
          <a:xfrm>
            <a:off x="-1" y="-326571"/>
            <a:ext cx="12326833" cy="7429872"/>
          </a:xfrm>
          <a:prstGeom prst="rect">
            <a:avLst/>
          </a:prstGeom>
        </p:spPr>
      </p:pic>
      <p:pic>
        <p:nvPicPr>
          <p:cNvPr id="5" name="Picture 4">
            <a:extLst>
              <a:ext uri="{FF2B5EF4-FFF2-40B4-BE49-F238E27FC236}">
                <a16:creationId xmlns:a16="http://schemas.microsoft.com/office/drawing/2014/main" id="{F54339C4-3128-A128-D367-A9F05FB1EACF}"/>
              </a:ext>
            </a:extLst>
          </p:cNvPr>
          <p:cNvPicPr>
            <a:picLocks noChangeAspect="1"/>
          </p:cNvPicPr>
          <p:nvPr/>
        </p:nvPicPr>
        <p:blipFill>
          <a:blip r:embed="rId4"/>
          <a:stretch>
            <a:fillRect/>
          </a:stretch>
        </p:blipFill>
        <p:spPr>
          <a:xfrm>
            <a:off x="893707" y="634241"/>
            <a:ext cx="4701550" cy="5589517"/>
          </a:xfrm>
          <a:prstGeom prst="rect">
            <a:avLst/>
          </a:prstGeom>
        </p:spPr>
      </p:pic>
      <p:pic>
        <p:nvPicPr>
          <p:cNvPr id="8" name="Picture 7">
            <a:extLst>
              <a:ext uri="{FF2B5EF4-FFF2-40B4-BE49-F238E27FC236}">
                <a16:creationId xmlns:a16="http://schemas.microsoft.com/office/drawing/2014/main" id="{A6B64D13-C10A-CD3A-3E36-0DE5F9585564}"/>
              </a:ext>
            </a:extLst>
          </p:cNvPr>
          <p:cNvPicPr>
            <a:picLocks noChangeAspect="1"/>
          </p:cNvPicPr>
          <p:nvPr/>
        </p:nvPicPr>
        <p:blipFill>
          <a:blip r:embed="rId5"/>
          <a:stretch>
            <a:fillRect/>
          </a:stretch>
        </p:blipFill>
        <p:spPr>
          <a:xfrm>
            <a:off x="6596745" y="634241"/>
            <a:ext cx="4505607" cy="5602545"/>
          </a:xfrm>
          <a:prstGeom prst="rect">
            <a:avLst/>
          </a:prstGeom>
        </p:spPr>
      </p:pic>
    </p:spTree>
    <p:extLst>
      <p:ext uri="{BB962C8B-B14F-4D97-AF65-F5344CB8AC3E}">
        <p14:creationId xmlns:p14="http://schemas.microsoft.com/office/powerpoint/2010/main" val="66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red cover with a microphone&#10;&#10;Description automatically generated">
            <a:extLst>
              <a:ext uri="{FF2B5EF4-FFF2-40B4-BE49-F238E27FC236}">
                <a16:creationId xmlns:a16="http://schemas.microsoft.com/office/drawing/2014/main" id="{AE1ABB78-47CE-1EFA-D768-207ACA15E7C0}"/>
              </a:ext>
            </a:extLst>
          </p:cNvPr>
          <p:cNvPicPr>
            <a:picLocks noChangeAspect="1"/>
          </p:cNvPicPr>
          <p:nvPr/>
        </p:nvPicPr>
        <p:blipFill>
          <a:blip r:embed="rId2"/>
          <a:stretch>
            <a:fillRect/>
          </a:stretch>
        </p:blipFill>
        <p:spPr>
          <a:xfrm>
            <a:off x="1277112" y="1825625"/>
            <a:ext cx="3454400" cy="4343400"/>
          </a:xfrm>
          <a:prstGeom prst="rect">
            <a:avLst/>
          </a:prstGeom>
        </p:spPr>
      </p:pic>
      <p:pic>
        <p:nvPicPr>
          <p:cNvPr id="5" name="Picture 4">
            <a:extLst>
              <a:ext uri="{FF2B5EF4-FFF2-40B4-BE49-F238E27FC236}">
                <a16:creationId xmlns:a16="http://schemas.microsoft.com/office/drawing/2014/main" id="{5723C7FB-194E-7CC2-6548-AF53C1C234B4}"/>
              </a:ext>
            </a:extLst>
          </p:cNvPr>
          <p:cNvPicPr>
            <a:picLocks noChangeAspect="1"/>
          </p:cNvPicPr>
          <p:nvPr/>
        </p:nvPicPr>
        <p:blipFill>
          <a:blip r:embed="rId3"/>
          <a:stretch>
            <a:fillRect/>
          </a:stretch>
        </p:blipFill>
        <p:spPr>
          <a:xfrm>
            <a:off x="5583759" y="1825625"/>
            <a:ext cx="5963587" cy="4351338"/>
          </a:xfrm>
          <a:prstGeom prst="rect">
            <a:avLst/>
          </a:prstGeom>
        </p:spPr>
      </p:pic>
      <p:sp>
        <p:nvSpPr>
          <p:cNvPr id="9" name="Title 8">
            <a:extLst>
              <a:ext uri="{FF2B5EF4-FFF2-40B4-BE49-F238E27FC236}">
                <a16:creationId xmlns:a16="http://schemas.microsoft.com/office/drawing/2014/main" id="{5EC9F12B-8EB6-998F-2895-BC0E87FCD5D2}"/>
              </a:ext>
            </a:extLst>
          </p:cNvPr>
          <p:cNvSpPr>
            <a:spLocks noGrp="1"/>
          </p:cNvSpPr>
          <p:nvPr>
            <p:ph type="title"/>
          </p:nvPr>
        </p:nvSpPr>
        <p:spPr/>
        <p:txBody>
          <a:bodyPr/>
          <a:lstStyle/>
          <a:p>
            <a:r>
              <a:rPr lang="en-US" dirty="0"/>
              <a:t>Policy Review 101</a:t>
            </a:r>
          </a:p>
        </p:txBody>
      </p:sp>
    </p:spTree>
    <p:extLst>
      <p:ext uri="{BB962C8B-B14F-4D97-AF65-F5344CB8AC3E}">
        <p14:creationId xmlns:p14="http://schemas.microsoft.com/office/powerpoint/2010/main" val="403590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C13C-FD58-7860-BA00-B5A5F68337A0}"/>
              </a:ext>
            </a:extLst>
          </p:cNvPr>
          <p:cNvSpPr>
            <a:spLocks noGrp="1"/>
          </p:cNvSpPr>
          <p:nvPr>
            <p:ph type="title"/>
          </p:nvPr>
        </p:nvSpPr>
        <p:spPr/>
        <p:txBody>
          <a:bodyPr/>
          <a:lstStyle/>
          <a:p>
            <a:pPr algn="ctr"/>
            <a:r>
              <a:rPr lang="en-US" dirty="0"/>
              <a:t>Framework for Assessment of Policies</a:t>
            </a:r>
          </a:p>
        </p:txBody>
      </p:sp>
      <p:sp>
        <p:nvSpPr>
          <p:cNvPr id="3" name="Content Placeholder 2">
            <a:extLst>
              <a:ext uri="{FF2B5EF4-FFF2-40B4-BE49-F238E27FC236}">
                <a16:creationId xmlns:a16="http://schemas.microsoft.com/office/drawing/2014/main" id="{B88DC09A-D606-EE21-1C0F-993578ED4669}"/>
              </a:ext>
            </a:extLst>
          </p:cNvPr>
          <p:cNvSpPr>
            <a:spLocks noGrp="1"/>
          </p:cNvSpPr>
          <p:nvPr>
            <p:ph idx="1"/>
          </p:nvPr>
        </p:nvSpPr>
        <p:spPr/>
        <p:txBody>
          <a:bodyPr>
            <a:normAutofit/>
          </a:bodyPr>
          <a:lstStyle/>
          <a:p>
            <a:pPr marL="0" indent="0" algn="ctr">
              <a:buNone/>
            </a:pPr>
            <a:r>
              <a:rPr lang="en-US" dirty="0"/>
              <a:t>A significant responsibility of every school board member is proposing, reviewing, and voting on policy.</a:t>
            </a:r>
          </a:p>
          <a:p>
            <a:pPr marL="0" indent="0" algn="ctr">
              <a:buNone/>
            </a:pPr>
            <a:endParaRPr lang="en-US" dirty="0"/>
          </a:p>
          <a:p>
            <a:pPr marL="0" indent="0" algn="ctr">
              <a:buNone/>
            </a:pPr>
            <a:r>
              <a:rPr lang="en-US" dirty="0"/>
              <a:t>Having a clear framework for policy review is key to adopting good policy for the district.</a:t>
            </a:r>
          </a:p>
          <a:p>
            <a:pPr marL="0" indent="0" algn="ctr">
              <a:buNone/>
            </a:pPr>
            <a:endParaRPr lang="en-US" dirty="0"/>
          </a:p>
          <a:p>
            <a:pPr marL="0" indent="0" algn="ctr">
              <a:buNone/>
            </a:pPr>
            <a:r>
              <a:rPr lang="en-US" dirty="0"/>
              <a:t>Whether making revisions to existing policies or introducing new and substantial changes, school boards should have an established process in place.</a:t>
            </a:r>
          </a:p>
        </p:txBody>
      </p:sp>
    </p:spTree>
    <p:extLst>
      <p:ext uri="{BB962C8B-B14F-4D97-AF65-F5344CB8AC3E}">
        <p14:creationId xmlns:p14="http://schemas.microsoft.com/office/powerpoint/2010/main" val="1453677886"/>
      </p:ext>
    </p:extLst>
  </p:cSld>
  <p:clrMapOvr>
    <a:masterClrMapping/>
  </p:clrMapOvr>
</p:sld>
</file>

<file path=ppt/theme/theme1.xml><?xml version="1.0" encoding="utf-8"?>
<a:theme xmlns:a="http://schemas.openxmlformats.org/drawingml/2006/main" name="Office Theme">
  <a:themeElements>
    <a:clrScheme name="WILL Canva">
      <a:dk1>
        <a:srgbClr val="000000"/>
      </a:dk1>
      <a:lt1>
        <a:srgbClr val="FFFFFF"/>
      </a:lt1>
      <a:dk2>
        <a:srgbClr val="313158"/>
      </a:dk2>
      <a:lt2>
        <a:srgbClr val="E7E6E6"/>
      </a:lt2>
      <a:accent1>
        <a:srgbClr val="B50703"/>
      </a:accent1>
      <a:accent2>
        <a:srgbClr val="E7E6EB"/>
      </a:accent2>
      <a:accent3>
        <a:srgbClr val="EEEEEE"/>
      </a:accent3>
      <a:accent4>
        <a:srgbClr val="C33437"/>
      </a:accent4>
      <a:accent5>
        <a:srgbClr val="B2B7C2"/>
      </a:accent5>
      <a:accent6>
        <a:srgbClr val="474B88"/>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11113</TotalTime>
  <Words>902</Words>
  <Application>Microsoft Macintosh PowerPoint</Application>
  <PresentationFormat>Widescreen</PresentationFormat>
  <Paragraphs>95</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Schoolbook</vt:lpstr>
      <vt:lpstr>Georgia</vt:lpstr>
      <vt:lpstr>Office Theme</vt:lpstr>
      <vt:lpstr>PowerPoint Presentation</vt:lpstr>
      <vt:lpstr>PowerPoint Presentation</vt:lpstr>
      <vt:lpstr>Enhancing Educational Success</vt:lpstr>
      <vt:lpstr>What is the Restoring American Education Project? </vt:lpstr>
      <vt:lpstr>How can we ensure there are quality policies at the district level? </vt:lpstr>
      <vt:lpstr>Engaging Families and the Community</vt:lpstr>
      <vt:lpstr>PowerPoint Presentation</vt:lpstr>
      <vt:lpstr>Policy Review 101</vt:lpstr>
      <vt:lpstr>Framework for Assessment of Policies</vt:lpstr>
      <vt:lpstr>Assess Each Policy with a Goal in Mind</vt:lpstr>
      <vt:lpstr>Invite Suggestions and Feedback</vt:lpstr>
      <vt:lpstr>Increase Transparency</vt:lpstr>
      <vt:lpstr>Understand Consequences</vt:lpstr>
      <vt:lpstr>Considerations for Policy Review</vt:lpstr>
      <vt:lpstr>Managing Student Behavior Effectively</vt:lpstr>
      <vt:lpstr>Managing Student Behavior Effectively</vt:lpstr>
      <vt:lpstr>PowerPoint Presentation</vt:lpstr>
      <vt:lpstr>Biden Discipline Guidance</vt:lpstr>
      <vt:lpstr>Shaping Educational Outcomes</vt:lpstr>
      <vt:lpstr>Shaping Educational Outcomes</vt:lpstr>
      <vt:lpstr>QUESTIONS?</vt:lpstr>
      <vt:lpstr>Contact WILL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Brewer</dc:creator>
  <cp:lastModifiedBy>Cory Brewer</cp:lastModifiedBy>
  <cp:revision>129</cp:revision>
  <dcterms:created xsi:type="dcterms:W3CDTF">2022-03-24T20:30:21Z</dcterms:created>
  <dcterms:modified xsi:type="dcterms:W3CDTF">2024-09-11T14:22:38Z</dcterms:modified>
</cp:coreProperties>
</file>