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3" r:id="rId2"/>
    <p:sldId id="479" r:id="rId3"/>
    <p:sldId id="612" r:id="rId4"/>
    <p:sldId id="591" r:id="rId5"/>
    <p:sldId id="592" r:id="rId6"/>
    <p:sldId id="593" r:id="rId7"/>
    <p:sldId id="596" r:id="rId8"/>
    <p:sldId id="597" r:id="rId9"/>
    <p:sldId id="598" r:id="rId10"/>
    <p:sldId id="599" r:id="rId11"/>
    <p:sldId id="600" r:id="rId12"/>
    <p:sldId id="602" r:id="rId13"/>
    <p:sldId id="603" r:id="rId14"/>
    <p:sldId id="604" r:id="rId15"/>
    <p:sldId id="610" r:id="rId16"/>
    <p:sldId id="611" r:id="rId17"/>
    <p:sldId id="605" r:id="rId18"/>
    <p:sldId id="613" r:id="rId19"/>
    <p:sldId id="606" r:id="rId20"/>
    <p:sldId id="607" r:id="rId21"/>
    <p:sldId id="608" r:id="rId22"/>
    <p:sldId id="609" r:id="rId23"/>
    <p:sldId id="5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DDD0C-00A9-4427-9BE5-FF73E4E16854}" v="1" dt="2025-03-27T20:51:4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4" d="100"/>
          <a:sy n="74" d="100"/>
        </p:scale>
        <p:origin x="104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Trabert" userId="9c4c4bc7-a937-467d-bcce-2903383c47d5" providerId="ADAL" clId="{C3DDDD0C-00A9-4427-9BE5-FF73E4E16854}"/>
    <pc:docChg chg="custSel addSld modSld">
      <pc:chgData name="Dave Trabert" userId="9c4c4bc7-a937-467d-bcce-2903383c47d5" providerId="ADAL" clId="{C3DDDD0C-00A9-4427-9BE5-FF73E4E16854}" dt="2025-03-28T18:57:53.465" v="89" actId="1076"/>
      <pc:docMkLst>
        <pc:docMk/>
      </pc:docMkLst>
      <pc:sldChg chg="addSp delSp modSp mod">
        <pc:chgData name="Dave Trabert" userId="9c4c4bc7-a937-467d-bcce-2903383c47d5" providerId="ADAL" clId="{C3DDDD0C-00A9-4427-9BE5-FF73E4E16854}" dt="2025-03-28T18:57:53.465" v="89" actId="1076"/>
        <pc:sldMkLst>
          <pc:docMk/>
          <pc:sldMk cId="2122833542" sldId="592"/>
        </pc:sldMkLst>
        <pc:spChg chg="mod">
          <ac:chgData name="Dave Trabert" userId="9c4c4bc7-a937-467d-bcce-2903383c47d5" providerId="ADAL" clId="{C3DDDD0C-00A9-4427-9BE5-FF73E4E16854}" dt="2025-03-28T18:57:41.191" v="86" actId="20577"/>
          <ac:spMkLst>
            <pc:docMk/>
            <pc:sldMk cId="2122833542" sldId="592"/>
            <ac:spMk id="2" creationId="{B03DD527-54DB-63EA-3C53-5D9B3C1B639C}"/>
          </ac:spMkLst>
        </pc:spChg>
        <pc:picChg chg="add del mod">
          <ac:chgData name="Dave Trabert" userId="9c4c4bc7-a937-467d-bcce-2903383c47d5" providerId="ADAL" clId="{C3DDDD0C-00A9-4427-9BE5-FF73E4E16854}" dt="2025-03-28T18:56:55.245" v="33" actId="478"/>
          <ac:picMkLst>
            <pc:docMk/>
            <pc:sldMk cId="2122833542" sldId="592"/>
            <ac:picMk id="4" creationId="{A8D17A1D-7986-182D-FAC8-E48DF5649FB0}"/>
          </ac:picMkLst>
        </pc:picChg>
        <pc:picChg chg="add mod">
          <ac:chgData name="Dave Trabert" userId="9c4c4bc7-a937-467d-bcce-2903383c47d5" providerId="ADAL" clId="{C3DDDD0C-00A9-4427-9BE5-FF73E4E16854}" dt="2025-03-28T18:57:53.465" v="89" actId="1076"/>
          <ac:picMkLst>
            <pc:docMk/>
            <pc:sldMk cId="2122833542" sldId="592"/>
            <ac:picMk id="5" creationId="{084E115C-1DAB-A387-7367-27A098CC8DF0}"/>
          </ac:picMkLst>
        </pc:picChg>
        <pc:picChg chg="del">
          <ac:chgData name="Dave Trabert" userId="9c4c4bc7-a937-467d-bcce-2903383c47d5" providerId="ADAL" clId="{C3DDDD0C-00A9-4427-9BE5-FF73E4E16854}" dt="2025-03-27T20:20:40.936" v="0" actId="478"/>
          <ac:picMkLst>
            <pc:docMk/>
            <pc:sldMk cId="2122833542" sldId="592"/>
            <ac:picMk id="7" creationId="{38DB52A4-0242-E7C3-FEA4-D45F9FEE237D}"/>
          </ac:picMkLst>
        </pc:picChg>
      </pc:sldChg>
      <pc:sldChg chg="addSp delSp modSp mod">
        <pc:chgData name="Dave Trabert" userId="9c4c4bc7-a937-467d-bcce-2903383c47d5" providerId="ADAL" clId="{C3DDDD0C-00A9-4427-9BE5-FF73E4E16854}" dt="2025-03-27T20:45:02.702" v="9" actId="1076"/>
        <pc:sldMkLst>
          <pc:docMk/>
          <pc:sldMk cId="3612261866" sldId="604"/>
        </pc:sldMkLst>
        <pc:picChg chg="del">
          <ac:chgData name="Dave Trabert" userId="9c4c4bc7-a937-467d-bcce-2903383c47d5" providerId="ADAL" clId="{C3DDDD0C-00A9-4427-9BE5-FF73E4E16854}" dt="2025-03-27T20:44:52.273" v="5" actId="478"/>
          <ac:picMkLst>
            <pc:docMk/>
            <pc:sldMk cId="3612261866" sldId="604"/>
            <ac:picMk id="4" creationId="{081D6D08-2060-58D0-8AB1-96703804CE9B}"/>
          </ac:picMkLst>
        </pc:picChg>
        <pc:picChg chg="add mod">
          <ac:chgData name="Dave Trabert" userId="9c4c4bc7-a937-467d-bcce-2903383c47d5" providerId="ADAL" clId="{C3DDDD0C-00A9-4427-9BE5-FF73E4E16854}" dt="2025-03-27T20:45:02.702" v="9" actId="1076"/>
          <ac:picMkLst>
            <pc:docMk/>
            <pc:sldMk cId="3612261866" sldId="604"/>
            <ac:picMk id="5" creationId="{2116E359-E124-C267-169F-72749852E1D8}"/>
          </ac:picMkLst>
        </pc:picChg>
      </pc:sldChg>
      <pc:sldChg chg="addSp delSp modSp mod">
        <pc:chgData name="Dave Trabert" userId="9c4c4bc7-a937-467d-bcce-2903383c47d5" providerId="ADAL" clId="{C3DDDD0C-00A9-4427-9BE5-FF73E4E16854}" dt="2025-03-27T21:13:06.055" v="25" actId="1076"/>
        <pc:sldMkLst>
          <pc:docMk/>
          <pc:sldMk cId="3803247211" sldId="605"/>
        </pc:sldMkLst>
        <pc:spChg chg="add del mod">
          <ac:chgData name="Dave Trabert" userId="9c4c4bc7-a937-467d-bcce-2903383c47d5" providerId="ADAL" clId="{C3DDDD0C-00A9-4427-9BE5-FF73E4E16854}" dt="2025-03-27T21:12:57.367" v="23" actId="478"/>
          <ac:spMkLst>
            <pc:docMk/>
            <pc:sldMk cId="3803247211" sldId="605"/>
            <ac:spMk id="5" creationId="{DC0531CB-4151-D699-F549-D38EC3CCF03D}"/>
          </ac:spMkLst>
        </pc:spChg>
        <pc:spChg chg="del">
          <ac:chgData name="Dave Trabert" userId="9c4c4bc7-a937-467d-bcce-2903383c47d5" providerId="ADAL" clId="{C3DDDD0C-00A9-4427-9BE5-FF73E4E16854}" dt="2025-03-27T21:02:50.056" v="21" actId="478"/>
          <ac:spMkLst>
            <pc:docMk/>
            <pc:sldMk cId="3803247211" sldId="605"/>
            <ac:spMk id="6" creationId="{A5D8AFDD-4CD1-2DAF-3742-9228D20B1BF7}"/>
          </ac:spMkLst>
        </pc:spChg>
        <pc:picChg chg="del">
          <ac:chgData name="Dave Trabert" userId="9c4c4bc7-a937-467d-bcce-2903383c47d5" providerId="ADAL" clId="{C3DDDD0C-00A9-4427-9BE5-FF73E4E16854}" dt="2025-03-27T21:02:44.428" v="20" actId="478"/>
          <ac:picMkLst>
            <pc:docMk/>
            <pc:sldMk cId="3803247211" sldId="605"/>
            <ac:picMk id="4" creationId="{15C631B6-7BB4-FCBC-3CEE-11FCF33B64EA}"/>
          </ac:picMkLst>
        </pc:picChg>
        <pc:picChg chg="add mod">
          <ac:chgData name="Dave Trabert" userId="9c4c4bc7-a937-467d-bcce-2903383c47d5" providerId="ADAL" clId="{C3DDDD0C-00A9-4427-9BE5-FF73E4E16854}" dt="2025-03-27T21:13:06.055" v="25" actId="1076"/>
          <ac:picMkLst>
            <pc:docMk/>
            <pc:sldMk cId="3803247211" sldId="605"/>
            <ac:picMk id="8" creationId="{CB60491D-73FA-A18A-C67A-2316E69E0912}"/>
          </ac:picMkLst>
        </pc:picChg>
      </pc:sldChg>
      <pc:sldChg chg="addSp delSp modSp mod">
        <pc:chgData name="Dave Trabert" userId="9c4c4bc7-a937-467d-bcce-2903383c47d5" providerId="ADAL" clId="{C3DDDD0C-00A9-4427-9BE5-FF73E4E16854}" dt="2025-03-27T20:51:49.619" v="13" actId="14100"/>
        <pc:sldMkLst>
          <pc:docMk/>
          <pc:sldMk cId="2048031588" sldId="610"/>
        </pc:sldMkLst>
        <pc:picChg chg="add mod">
          <ac:chgData name="Dave Trabert" userId="9c4c4bc7-a937-467d-bcce-2903383c47d5" providerId="ADAL" clId="{C3DDDD0C-00A9-4427-9BE5-FF73E4E16854}" dt="2025-03-27T20:51:49.619" v="13" actId="14100"/>
          <ac:picMkLst>
            <pc:docMk/>
            <pc:sldMk cId="2048031588" sldId="610"/>
            <ac:picMk id="3" creationId="{26DF4081-F981-AF11-C401-C81B5E415D01}"/>
          </ac:picMkLst>
        </pc:picChg>
        <pc:picChg chg="del">
          <ac:chgData name="Dave Trabert" userId="9c4c4bc7-a937-467d-bcce-2903383c47d5" providerId="ADAL" clId="{C3DDDD0C-00A9-4427-9BE5-FF73E4E16854}" dt="2025-03-27T20:48:20.817" v="10" actId="478"/>
          <ac:picMkLst>
            <pc:docMk/>
            <pc:sldMk cId="2048031588" sldId="610"/>
            <ac:picMk id="8" creationId="{76E8BBB2-05D1-48F2-08C9-8780637AED49}"/>
          </ac:picMkLst>
        </pc:picChg>
      </pc:sldChg>
      <pc:sldChg chg="addSp delSp modSp mod">
        <pc:chgData name="Dave Trabert" userId="9c4c4bc7-a937-467d-bcce-2903383c47d5" providerId="ADAL" clId="{C3DDDD0C-00A9-4427-9BE5-FF73E4E16854}" dt="2025-03-27T21:01:04.580" v="18" actId="1076"/>
        <pc:sldMkLst>
          <pc:docMk/>
          <pc:sldMk cId="2445072980" sldId="611"/>
        </pc:sldMkLst>
        <pc:picChg chg="add mod">
          <ac:chgData name="Dave Trabert" userId="9c4c4bc7-a937-467d-bcce-2903383c47d5" providerId="ADAL" clId="{C3DDDD0C-00A9-4427-9BE5-FF73E4E16854}" dt="2025-03-27T21:01:04.580" v="18" actId="1076"/>
          <ac:picMkLst>
            <pc:docMk/>
            <pc:sldMk cId="2445072980" sldId="611"/>
            <ac:picMk id="4" creationId="{FE408FDB-54D9-910D-62A8-8AACF115BE9A}"/>
          </ac:picMkLst>
        </pc:picChg>
        <pc:picChg chg="del">
          <ac:chgData name="Dave Trabert" userId="9c4c4bc7-a937-467d-bcce-2903383c47d5" providerId="ADAL" clId="{C3DDDD0C-00A9-4427-9BE5-FF73E4E16854}" dt="2025-03-27T20:51:58.167" v="14" actId="478"/>
          <ac:picMkLst>
            <pc:docMk/>
            <pc:sldMk cId="2445072980" sldId="611"/>
            <ac:picMk id="7" creationId="{36EDAD2D-6824-D3CC-A263-5775C500CB0F}"/>
          </ac:picMkLst>
        </pc:picChg>
      </pc:sldChg>
      <pc:sldChg chg="addSp delSp modSp add mod">
        <pc:chgData name="Dave Trabert" userId="9c4c4bc7-a937-467d-bcce-2903383c47d5" providerId="ADAL" clId="{C3DDDD0C-00A9-4427-9BE5-FF73E4E16854}" dt="2025-03-27T21:27:04.935" v="32" actId="1076"/>
        <pc:sldMkLst>
          <pc:docMk/>
          <pc:sldMk cId="3762205871" sldId="613"/>
        </pc:sldMkLst>
        <pc:spChg chg="add del mod">
          <ac:chgData name="Dave Trabert" userId="9c4c4bc7-a937-467d-bcce-2903383c47d5" providerId="ADAL" clId="{C3DDDD0C-00A9-4427-9BE5-FF73E4E16854}" dt="2025-03-27T21:13:54.677" v="27" actId="478"/>
          <ac:spMkLst>
            <pc:docMk/>
            <pc:sldMk cId="3762205871" sldId="613"/>
            <ac:spMk id="5" creationId="{18B79B4E-02A4-C30D-3DBA-F76EA0BB82DF}"/>
          </ac:spMkLst>
        </pc:spChg>
        <pc:spChg chg="del">
          <ac:chgData name="Dave Trabert" userId="9c4c4bc7-a937-467d-bcce-2903383c47d5" providerId="ADAL" clId="{C3DDDD0C-00A9-4427-9BE5-FF73E4E16854}" dt="2025-03-27T21:13:50.883" v="26" actId="478"/>
          <ac:spMkLst>
            <pc:docMk/>
            <pc:sldMk cId="3762205871" sldId="613"/>
            <ac:spMk id="6" creationId="{2C0F7278-78F4-7B48-B7B4-A5B132D6EEF4}"/>
          </ac:spMkLst>
        </pc:spChg>
        <pc:picChg chg="del">
          <ac:chgData name="Dave Trabert" userId="9c4c4bc7-a937-467d-bcce-2903383c47d5" providerId="ADAL" clId="{C3DDDD0C-00A9-4427-9BE5-FF73E4E16854}" dt="2025-03-27T21:13:57.137" v="28" actId="478"/>
          <ac:picMkLst>
            <pc:docMk/>
            <pc:sldMk cId="3762205871" sldId="613"/>
            <ac:picMk id="4" creationId="{CA400268-FBB6-93A2-D348-D9A788E13325}"/>
          </ac:picMkLst>
        </pc:picChg>
        <pc:picChg chg="add mod">
          <ac:chgData name="Dave Trabert" userId="9c4c4bc7-a937-467d-bcce-2903383c47d5" providerId="ADAL" clId="{C3DDDD0C-00A9-4427-9BE5-FF73E4E16854}" dt="2025-03-27T21:27:04.935" v="32" actId="1076"/>
          <ac:picMkLst>
            <pc:docMk/>
            <pc:sldMk cId="3762205871" sldId="613"/>
            <ac:picMk id="8" creationId="{9EDE389B-9941-3664-F7F6-9FB47E364F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FCCAC-8B09-53E2-F825-854C42EECB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765F48-1468-609C-CFFA-6839AE0D8A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FEAA4A9B-FB7B-437D-6A31-654F2AAC40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2799AB-D440-B0DF-CAA5-A86233ED3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A220DB-A42D-4A9D-9E06-6D148D9F8C07}" type="slidenum">
              <a:rPr lang="en-US" smtClean="0"/>
              <a:t>‹#›</a:t>
            </a:fld>
            <a:endParaRPr lang="en-US"/>
          </a:p>
        </p:txBody>
      </p:sp>
    </p:spTree>
    <p:extLst>
      <p:ext uri="{BB962C8B-B14F-4D97-AF65-F5344CB8AC3E}">
        <p14:creationId xmlns:p14="http://schemas.microsoft.com/office/powerpoint/2010/main" val="278231355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917A-2DFE-479C-963F-7F6538E45772}" type="slidenum">
              <a:rPr lang="en-US" smtClean="0"/>
              <a:t>‹#›</a:t>
            </a:fld>
            <a:endParaRPr lang="en-US"/>
          </a:p>
        </p:txBody>
      </p:sp>
    </p:spTree>
    <p:extLst>
      <p:ext uri="{BB962C8B-B14F-4D97-AF65-F5344CB8AC3E}">
        <p14:creationId xmlns:p14="http://schemas.microsoft.com/office/powerpoint/2010/main" val="162011494"/>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36656A6A-F6EC-4100-AE49-01220D2AA64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ADB98E-2761-B063-F155-482A4F86D0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7746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6723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36480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06105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045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2332" y="205725"/>
            <a:ext cx="10515600" cy="1325563"/>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a:xfrm>
            <a:off x="1182332" y="1937722"/>
            <a:ext cx="8541771" cy="4211924"/>
          </a:xfrm>
        </p:spPr>
        <p:txBody>
          <a:bodyPr/>
          <a:lstStyle>
            <a:lvl1pP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8B015BB-F665-052F-9A3A-D2DEF3A59C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38" y="205725"/>
            <a:ext cx="891519" cy="1426430"/>
          </a:xfrm>
          <a:prstGeom prst="rect">
            <a:avLst/>
          </a:prstGeom>
        </p:spPr>
      </p:pic>
      <p:pic>
        <p:nvPicPr>
          <p:cNvPr id="5" name="Picture 4" descr="A logo with a person in a pink circle&#10;&#10;Description automatically generated with medium confidence">
            <a:extLst>
              <a:ext uri="{FF2B5EF4-FFF2-40B4-BE49-F238E27FC236}">
                <a16:creationId xmlns:a16="http://schemas.microsoft.com/office/drawing/2014/main" id="{F88E93CC-D994-1BAC-5913-71CA15FB3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32470" y="5975950"/>
            <a:ext cx="1629700" cy="676325"/>
          </a:xfrm>
          <a:prstGeom prst="rect">
            <a:avLst/>
          </a:prstGeom>
        </p:spPr>
      </p:pic>
    </p:spTree>
    <p:extLst>
      <p:ext uri="{BB962C8B-B14F-4D97-AF65-F5344CB8AC3E}">
        <p14:creationId xmlns:p14="http://schemas.microsoft.com/office/powerpoint/2010/main" val="343721483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880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19865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6/19/2018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47799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6/19/2018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6100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6/19/2018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77108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137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62974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6/19/2018</a:t>
            </a:r>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FDBBD-691C-40C9-94A3-C0AC1FB42DCE}" type="slidenum">
              <a:rPr lang="en-US" smtClean="0"/>
              <a:t>‹#›</a:t>
            </a:fld>
            <a:endParaRPr lang="en-US"/>
          </a:p>
        </p:txBody>
      </p:sp>
    </p:spTree>
    <p:extLst>
      <p:ext uri="{BB962C8B-B14F-4D97-AF65-F5344CB8AC3E}">
        <p14:creationId xmlns:p14="http://schemas.microsoft.com/office/powerpoint/2010/main" val="2773307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226272-A27B-298F-AAF0-0D9AB643EA65}"/>
              </a:ext>
            </a:extLst>
          </p:cNvPr>
          <p:cNvSpPr txBox="1"/>
          <p:nvPr/>
        </p:nvSpPr>
        <p:spPr>
          <a:xfrm>
            <a:off x="5727561" y="3429005"/>
            <a:ext cx="6464440" cy="1384995"/>
          </a:xfrm>
          <a:prstGeom prst="rect">
            <a:avLst/>
          </a:prstGeom>
          <a:noFill/>
        </p:spPr>
        <p:txBody>
          <a:bodyPr wrap="square" rtlCol="0">
            <a:spAutoFit/>
          </a:bodyPr>
          <a:lstStyle/>
          <a:p>
            <a:pPr lvl="0">
              <a:defRPr/>
            </a:pPr>
            <a:r>
              <a:rPr lang="en-US" sz="2800" i="1" dirty="0">
                <a:latin typeface="Arial" panose="020B0604020202020204" pitchFamily="34" charset="0"/>
                <a:cs typeface="Arial" panose="020B0604020202020204" pitchFamily="34" charset="0"/>
              </a:rPr>
              <a:t>Dave Trabert</a:t>
            </a:r>
          </a:p>
          <a:p>
            <a:pPr lvl="0">
              <a:defRPr/>
            </a:pPr>
            <a:r>
              <a:rPr lang="en-US" sz="2800" i="1" dirty="0">
                <a:latin typeface="Arial" panose="020B0604020202020204" pitchFamily="34" charset="0"/>
                <a:cs typeface="Arial" panose="020B0604020202020204" pitchFamily="34" charset="0"/>
              </a:rPr>
              <a:t>Kansas Policy Institute</a:t>
            </a:r>
          </a:p>
          <a:p>
            <a:pPr lvl="0">
              <a:defRPr/>
            </a:pPr>
            <a:r>
              <a:rPr lang="en-US" sz="2800" i="1" dirty="0">
                <a:latin typeface="Arial" panose="020B0604020202020204" pitchFamily="34" charset="0"/>
                <a:cs typeface="Arial" panose="020B0604020202020204" pitchFamily="34" charset="0"/>
              </a:rPr>
              <a:t>Kansas School Board Resource Center</a:t>
            </a:r>
          </a:p>
        </p:txBody>
      </p:sp>
      <p:pic>
        <p:nvPicPr>
          <p:cNvPr id="9" name="Picture 8">
            <a:extLst>
              <a:ext uri="{FF2B5EF4-FFF2-40B4-BE49-F238E27FC236}">
                <a16:creationId xmlns:a16="http://schemas.microsoft.com/office/drawing/2014/main" id="{CEBDAE3A-CFEB-D4F4-06E3-D8D220DF4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 y="606136"/>
            <a:ext cx="3528580" cy="5645728"/>
          </a:xfrm>
          <a:prstGeom prst="rect">
            <a:avLst/>
          </a:prstGeom>
        </p:spPr>
      </p:pic>
    </p:spTree>
    <p:extLst>
      <p:ext uri="{BB962C8B-B14F-4D97-AF65-F5344CB8AC3E}">
        <p14:creationId xmlns:p14="http://schemas.microsoft.com/office/powerpoint/2010/main" val="35367476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CA3B-77DB-AC62-E19F-3E31A0434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C681E-80D7-1416-8798-9D5CDAFA948F}"/>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2: Student-focused or System-focused</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C1A8CDAE-F6F9-8858-610C-67C58B9DD6A6}"/>
              </a:ext>
            </a:extLst>
          </p:cNvPr>
          <p:cNvSpPr>
            <a:spLocks noGrp="1"/>
          </p:cNvSpPr>
          <p:nvPr>
            <p:ph idx="1"/>
          </p:nvPr>
        </p:nvSpPr>
        <p:spPr>
          <a:xfrm>
            <a:off x="838200" y="1828800"/>
            <a:ext cx="10515600" cy="4180113"/>
          </a:xfrm>
        </p:spPr>
        <p:txBody>
          <a:bodyPr>
            <a:normAutofit/>
          </a:bodyPr>
          <a:lstStyle/>
          <a:p>
            <a:r>
              <a:rPr lang="en-US" dirty="0">
                <a:latin typeface="Aptos" panose="020B0004020202020204" pitchFamily="34" charset="0"/>
              </a:rPr>
              <a:t>Don’t use labels like Republican, conservative, or liberal.</a:t>
            </a:r>
          </a:p>
          <a:p>
            <a:endParaRPr lang="en-US" sz="1600" dirty="0">
              <a:latin typeface="Aptos" panose="020B0004020202020204" pitchFamily="34" charset="0"/>
            </a:endParaRPr>
          </a:p>
          <a:p>
            <a:r>
              <a:rPr lang="en-US" dirty="0">
                <a:latin typeface="Aptos" panose="020B0004020202020204" pitchFamily="34" charset="0"/>
              </a:rPr>
              <a:t>Student-focused principles:</a:t>
            </a:r>
          </a:p>
          <a:p>
            <a:pPr lvl="1"/>
            <a:r>
              <a:rPr lang="en-US" dirty="0">
                <a:latin typeface="Aptos" panose="020B0004020202020204" pitchFamily="34" charset="0"/>
              </a:rPr>
              <a:t>Budgets are built from the classroom first.</a:t>
            </a:r>
          </a:p>
          <a:p>
            <a:pPr lvl="1"/>
            <a:endParaRPr lang="en-US" sz="1600" dirty="0">
              <a:latin typeface="Aptos" panose="020B0004020202020204" pitchFamily="34" charset="0"/>
            </a:endParaRPr>
          </a:p>
          <a:p>
            <a:pPr lvl="1"/>
            <a:r>
              <a:rPr lang="en-US" dirty="0">
                <a:latin typeface="Aptos" panose="020B0004020202020204" pitchFamily="34" charset="0"/>
              </a:rPr>
              <a:t>Curriculum and teaching methods are devoid of politics and social agendas, focusing solely on improving proficiency levels with proven instructional techniques</a:t>
            </a:r>
          </a:p>
          <a:p>
            <a:endParaRPr lang="en-US" sz="1600" dirty="0">
              <a:latin typeface="Aptos" panose="020B0004020202020204" pitchFamily="34" charset="0"/>
            </a:endParaRPr>
          </a:p>
        </p:txBody>
      </p:sp>
    </p:spTree>
    <p:extLst>
      <p:ext uri="{BB962C8B-B14F-4D97-AF65-F5344CB8AC3E}">
        <p14:creationId xmlns:p14="http://schemas.microsoft.com/office/powerpoint/2010/main" val="17847805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left)">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B848A-4163-1972-0AFB-4D4417F24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1A3E2-4688-3147-5DD9-0B9661C0EA79}"/>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3: Student outcomes won’t change until adult behaviors change</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98B8EB83-6FEE-0D1F-C0F4-11D443D65ADE}"/>
              </a:ext>
            </a:extLst>
          </p:cNvPr>
          <p:cNvSpPr>
            <a:spLocks noGrp="1"/>
          </p:cNvSpPr>
          <p:nvPr>
            <p:ph idx="1"/>
          </p:nvPr>
        </p:nvSpPr>
        <p:spPr>
          <a:xfrm>
            <a:off x="1082081" y="2343320"/>
            <a:ext cx="10515600" cy="3273136"/>
          </a:xfrm>
        </p:spPr>
        <p:txBody>
          <a:bodyPr>
            <a:normAutofit/>
          </a:bodyPr>
          <a:lstStyle/>
          <a:p>
            <a:r>
              <a:rPr lang="en-US" dirty="0">
                <a:latin typeface="Aptos" panose="020B0004020202020204" pitchFamily="34" charset="0"/>
              </a:rPr>
              <a:t>Examples of adults resisting change:</a:t>
            </a:r>
          </a:p>
          <a:p>
            <a:pPr lvl="1"/>
            <a:r>
              <a:rPr lang="en-US" dirty="0">
                <a:latin typeface="Aptos" panose="020B0004020202020204" pitchFamily="34" charset="0"/>
              </a:rPr>
              <a:t>Not allowed to visit schools</a:t>
            </a:r>
          </a:p>
          <a:p>
            <a:pPr lvl="1"/>
            <a:r>
              <a:rPr lang="en-US" dirty="0">
                <a:latin typeface="Aptos" panose="020B0004020202020204" pitchFamily="34" charset="0"/>
              </a:rPr>
              <a:t>Sanctioning board members who don’t support the majority</a:t>
            </a:r>
          </a:p>
          <a:p>
            <a:pPr lvl="1"/>
            <a:r>
              <a:rPr lang="en-US" dirty="0">
                <a:latin typeface="Aptos" panose="020B0004020202020204" pitchFamily="34" charset="0"/>
              </a:rPr>
              <a:t>Breaking laws designed to improve student outcomes</a:t>
            </a:r>
          </a:p>
          <a:p>
            <a:pPr lvl="1"/>
            <a:endParaRPr lang="en-US" dirty="0">
              <a:latin typeface="Aptos" panose="020B0004020202020204" pitchFamily="34" charset="0"/>
            </a:endParaRPr>
          </a:p>
          <a:p>
            <a:pPr lvl="1"/>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22552928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0DA2-683D-35EE-5FEC-F0328C877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0C1F0-4DDA-54B8-71D8-802C7C067261}"/>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3: Create a building needs assessment process to force change</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2E77E069-2DD8-52DA-A736-41985A9C2C9D}"/>
              </a:ext>
            </a:extLst>
          </p:cNvPr>
          <p:cNvSpPr>
            <a:spLocks noGrp="1"/>
          </p:cNvSpPr>
          <p:nvPr>
            <p:ph idx="1"/>
          </p:nvPr>
        </p:nvSpPr>
        <p:spPr>
          <a:xfrm>
            <a:off x="1082081" y="2098964"/>
            <a:ext cx="10515600" cy="4031671"/>
          </a:xfrm>
        </p:spPr>
        <p:txBody>
          <a:bodyPr>
            <a:normAutofit/>
          </a:bodyPr>
          <a:lstStyle/>
          <a:p>
            <a:r>
              <a:rPr lang="en-US" dirty="0">
                <a:latin typeface="Aptos" panose="020B0004020202020204" pitchFamily="34" charset="0"/>
              </a:rPr>
              <a:t>Most school boards don’t conduct meetings</a:t>
            </a:r>
          </a:p>
          <a:p>
            <a:endParaRPr lang="en-US" sz="1200" dirty="0">
              <a:latin typeface="Aptos" panose="020B0004020202020204" pitchFamily="34" charset="0"/>
            </a:endParaRPr>
          </a:p>
          <a:p>
            <a:r>
              <a:rPr lang="en-US" dirty="0">
                <a:latin typeface="Aptos" panose="020B0004020202020204" pitchFamily="34" charset="0"/>
              </a:rPr>
              <a:t>Board members should meet with teachers &amp; principals</a:t>
            </a:r>
          </a:p>
          <a:p>
            <a:endParaRPr lang="en-US" sz="1200" dirty="0">
              <a:latin typeface="Aptos" panose="020B0004020202020204" pitchFamily="34" charset="0"/>
            </a:endParaRPr>
          </a:p>
          <a:p>
            <a:r>
              <a:rPr lang="en-US" dirty="0">
                <a:latin typeface="Aptos" panose="020B0004020202020204" pitchFamily="34" charset="0"/>
              </a:rPr>
              <a:t>Identify proficiency barriers in the school</a:t>
            </a:r>
          </a:p>
          <a:p>
            <a:endParaRPr lang="en-US" sz="1200" dirty="0">
              <a:latin typeface="Aptos" panose="020B0004020202020204" pitchFamily="34" charset="0"/>
            </a:endParaRPr>
          </a:p>
          <a:p>
            <a:r>
              <a:rPr lang="en-US" dirty="0">
                <a:latin typeface="Aptos" panose="020B0004020202020204" pitchFamily="34" charset="0"/>
              </a:rPr>
              <a:t>Reallocate budget resources to overcome the barriers</a:t>
            </a:r>
          </a:p>
          <a:p>
            <a:endParaRPr lang="en-US" sz="1200" dirty="0">
              <a:latin typeface="Aptos" panose="020B0004020202020204" pitchFamily="34" charset="0"/>
            </a:endParaRPr>
          </a:p>
          <a:p>
            <a:r>
              <a:rPr lang="en-US" dirty="0">
                <a:latin typeface="Aptos" panose="020B0004020202020204" pitchFamily="34" charset="0"/>
              </a:rPr>
              <a:t>Science of Reading</a:t>
            </a:r>
          </a:p>
          <a:p>
            <a:pPr marL="0" indent="0">
              <a:buNone/>
            </a:pPr>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405146313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01A32-FEFF-3236-1665-43A770E5B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F5711-DF10-1564-FEBD-44853D5455DD}"/>
              </a:ext>
            </a:extLst>
          </p:cNvPr>
          <p:cNvSpPr>
            <a:spLocks noGrp="1"/>
          </p:cNvSpPr>
          <p:nvPr>
            <p:ph type="title"/>
          </p:nvPr>
        </p:nvSpPr>
        <p:spPr>
          <a:xfrm>
            <a:off x="1082081" y="365127"/>
            <a:ext cx="10493619" cy="985691"/>
          </a:xfrm>
        </p:spPr>
        <p:txBody>
          <a:bodyPr>
            <a:normAutofit/>
          </a:bodyPr>
          <a:lstStyle/>
          <a:p>
            <a:r>
              <a:rPr lang="en-US" i="1" dirty="0">
                <a:solidFill>
                  <a:schemeClr val="accent4"/>
                </a:solidFill>
                <a:latin typeface="Aptos" panose="020B0004020202020204" pitchFamily="34" charset="0"/>
              </a:rPr>
              <a:t>Lesson 4: Basics of school Finance</a:t>
            </a:r>
            <a:endParaRPr lang="en-US" sz="4400" dirty="0">
              <a:solidFill>
                <a:schemeClr val="accent4"/>
              </a:solidFill>
              <a:latin typeface="Aptos" panose="020B0004020202020204" pitchFamily="34" charset="0"/>
            </a:endParaRPr>
          </a:p>
        </p:txBody>
      </p:sp>
      <p:sp>
        <p:nvSpPr>
          <p:cNvPr id="5" name="Content Placeholder 4">
            <a:extLst>
              <a:ext uri="{FF2B5EF4-FFF2-40B4-BE49-F238E27FC236}">
                <a16:creationId xmlns:a16="http://schemas.microsoft.com/office/drawing/2014/main" id="{CD28DC7A-84E9-DE88-C0C7-5022AF3E99BC}"/>
              </a:ext>
            </a:extLst>
          </p:cNvPr>
          <p:cNvSpPr>
            <a:spLocks noGrp="1"/>
          </p:cNvSpPr>
          <p:nvPr>
            <p:ph idx="1"/>
          </p:nvPr>
        </p:nvSpPr>
        <p:spPr>
          <a:xfrm>
            <a:off x="2045918" y="6083525"/>
            <a:ext cx="7631506" cy="566487"/>
          </a:xfrm>
        </p:spPr>
        <p:txBody>
          <a:bodyPr>
            <a:normAutofit/>
          </a:bodyPr>
          <a:lstStyle/>
          <a:p>
            <a:pPr marL="0" indent="0">
              <a:buNone/>
            </a:pPr>
            <a:r>
              <a:rPr lang="en-US" sz="2800" dirty="0">
                <a:solidFill>
                  <a:schemeClr val="accent4"/>
                </a:solidFill>
              </a:rPr>
              <a:t>No relationship between money and achievement</a:t>
            </a:r>
          </a:p>
        </p:txBody>
      </p:sp>
      <p:pic>
        <p:nvPicPr>
          <p:cNvPr id="6" name="Picture 5">
            <a:extLst>
              <a:ext uri="{FF2B5EF4-FFF2-40B4-BE49-F238E27FC236}">
                <a16:creationId xmlns:a16="http://schemas.microsoft.com/office/drawing/2014/main" id="{E93159E3-7B51-2DD9-FD3F-103B9D42E1BE}"/>
              </a:ext>
            </a:extLst>
          </p:cNvPr>
          <p:cNvPicPr>
            <a:picLocks noChangeAspect="1"/>
          </p:cNvPicPr>
          <p:nvPr/>
        </p:nvPicPr>
        <p:blipFill>
          <a:blip r:embed="rId2"/>
          <a:stretch>
            <a:fillRect/>
          </a:stretch>
        </p:blipFill>
        <p:spPr>
          <a:xfrm>
            <a:off x="2129044" y="1342952"/>
            <a:ext cx="7357855" cy="4432208"/>
          </a:xfrm>
          <a:prstGeom prst="rect">
            <a:avLst/>
          </a:prstGeom>
        </p:spPr>
      </p:pic>
    </p:spTree>
    <p:extLst>
      <p:ext uri="{BB962C8B-B14F-4D97-AF65-F5344CB8AC3E}">
        <p14:creationId xmlns:p14="http://schemas.microsoft.com/office/powerpoint/2010/main" val="93423909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AAB1-D450-B735-E4A1-09DA81077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EB69B-5403-4937-C914-14B14272BDE3}"/>
              </a:ext>
            </a:extLst>
          </p:cNvPr>
          <p:cNvSpPr>
            <a:spLocks noGrp="1"/>
          </p:cNvSpPr>
          <p:nvPr>
            <p:ph type="title"/>
          </p:nvPr>
        </p:nvSpPr>
        <p:spPr>
          <a:xfrm>
            <a:off x="1082081" y="365127"/>
            <a:ext cx="10493619" cy="892173"/>
          </a:xfrm>
        </p:spPr>
        <p:txBody>
          <a:bodyPr>
            <a:normAutofit/>
          </a:bodyPr>
          <a:lstStyle/>
          <a:p>
            <a:r>
              <a:rPr lang="en-US" i="1" dirty="0">
                <a:solidFill>
                  <a:schemeClr val="accent4"/>
                </a:solidFill>
                <a:latin typeface="Aptos" panose="020B0004020202020204" pitchFamily="34" charset="0"/>
              </a:rPr>
              <a:t>Lesson 4: Employment vs Enrollment</a:t>
            </a:r>
            <a:endParaRPr lang="en-US" sz="4400" dirty="0">
              <a:solidFill>
                <a:schemeClr val="accent4"/>
              </a:solidFill>
              <a:latin typeface="Aptos" panose="020B0004020202020204" pitchFamily="34" charset="0"/>
            </a:endParaRPr>
          </a:p>
        </p:txBody>
      </p:sp>
      <p:pic>
        <p:nvPicPr>
          <p:cNvPr id="5" name="Picture 4">
            <a:extLst>
              <a:ext uri="{FF2B5EF4-FFF2-40B4-BE49-F238E27FC236}">
                <a16:creationId xmlns:a16="http://schemas.microsoft.com/office/drawing/2014/main" id="{2116E359-E124-C267-169F-72749852E1D8}"/>
              </a:ext>
            </a:extLst>
          </p:cNvPr>
          <p:cNvPicPr>
            <a:picLocks noChangeAspect="1"/>
          </p:cNvPicPr>
          <p:nvPr/>
        </p:nvPicPr>
        <p:blipFill>
          <a:blip r:embed="rId2"/>
          <a:stretch>
            <a:fillRect/>
          </a:stretch>
        </p:blipFill>
        <p:spPr>
          <a:xfrm>
            <a:off x="2473037" y="1767885"/>
            <a:ext cx="6629993" cy="3926333"/>
          </a:xfrm>
          <a:prstGeom prst="rect">
            <a:avLst/>
          </a:prstGeom>
        </p:spPr>
      </p:pic>
    </p:spTree>
    <p:extLst>
      <p:ext uri="{BB962C8B-B14F-4D97-AF65-F5344CB8AC3E}">
        <p14:creationId xmlns:p14="http://schemas.microsoft.com/office/powerpoint/2010/main" val="361226186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5E4D2-66A3-FAAF-FBD9-CB06E5142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73B07-8F2F-8745-79A0-3A1A9C7F15C3}"/>
              </a:ext>
            </a:extLst>
          </p:cNvPr>
          <p:cNvSpPr>
            <a:spLocks noGrp="1"/>
          </p:cNvSpPr>
          <p:nvPr>
            <p:ph type="title"/>
          </p:nvPr>
        </p:nvSpPr>
        <p:spPr>
          <a:xfrm>
            <a:off x="1082081" y="365127"/>
            <a:ext cx="10493619" cy="892173"/>
          </a:xfrm>
        </p:spPr>
        <p:txBody>
          <a:bodyPr>
            <a:normAutofit/>
          </a:bodyPr>
          <a:lstStyle/>
          <a:p>
            <a:r>
              <a:rPr lang="en-US" i="1" dirty="0">
                <a:solidFill>
                  <a:schemeClr val="accent4"/>
                </a:solidFill>
                <a:latin typeface="Aptos" panose="020B0004020202020204" pitchFamily="34" charset="0"/>
              </a:rPr>
              <a:t>Lesson 4: Spending Per Student</a:t>
            </a:r>
            <a:endParaRPr lang="en-US" sz="4400" dirty="0">
              <a:solidFill>
                <a:schemeClr val="accent4"/>
              </a:solidFill>
              <a:latin typeface="Aptos" panose="020B0004020202020204" pitchFamily="34" charset="0"/>
            </a:endParaRPr>
          </a:p>
        </p:txBody>
      </p:sp>
      <p:sp>
        <p:nvSpPr>
          <p:cNvPr id="6" name="Content Placeholder 4">
            <a:extLst>
              <a:ext uri="{FF2B5EF4-FFF2-40B4-BE49-F238E27FC236}">
                <a16:creationId xmlns:a16="http://schemas.microsoft.com/office/drawing/2014/main" id="{726DC09C-8917-3F4F-EEF8-3FF7174900FA}"/>
              </a:ext>
            </a:extLst>
          </p:cNvPr>
          <p:cNvSpPr>
            <a:spLocks noGrp="1"/>
          </p:cNvSpPr>
          <p:nvPr>
            <p:ph idx="1"/>
          </p:nvPr>
        </p:nvSpPr>
        <p:spPr>
          <a:xfrm>
            <a:off x="4651118" y="6209629"/>
            <a:ext cx="2889764" cy="566487"/>
          </a:xfrm>
        </p:spPr>
        <p:txBody>
          <a:bodyPr>
            <a:normAutofit/>
          </a:bodyPr>
          <a:lstStyle/>
          <a:p>
            <a:pPr marL="0" indent="0">
              <a:buNone/>
            </a:pPr>
            <a:r>
              <a:rPr lang="en-US" sz="2800" dirty="0">
                <a:solidFill>
                  <a:schemeClr val="accent4"/>
                </a:solidFill>
              </a:rPr>
              <a:t>Inflation was 55%</a:t>
            </a:r>
          </a:p>
        </p:txBody>
      </p:sp>
      <p:pic>
        <p:nvPicPr>
          <p:cNvPr id="3" name="Picture 2">
            <a:extLst>
              <a:ext uri="{FF2B5EF4-FFF2-40B4-BE49-F238E27FC236}">
                <a16:creationId xmlns:a16="http://schemas.microsoft.com/office/drawing/2014/main" id="{26DF4081-F981-AF11-C401-C81B5E415D01}"/>
              </a:ext>
            </a:extLst>
          </p:cNvPr>
          <p:cNvPicPr>
            <a:picLocks noChangeAspect="1"/>
          </p:cNvPicPr>
          <p:nvPr/>
        </p:nvPicPr>
        <p:blipFill>
          <a:blip r:embed="rId2"/>
          <a:stretch>
            <a:fillRect/>
          </a:stretch>
        </p:blipFill>
        <p:spPr>
          <a:xfrm>
            <a:off x="3678382" y="1225789"/>
            <a:ext cx="5359362" cy="4884066"/>
          </a:xfrm>
          <a:prstGeom prst="rect">
            <a:avLst/>
          </a:prstGeom>
        </p:spPr>
      </p:pic>
    </p:spTree>
    <p:extLst>
      <p:ext uri="{BB962C8B-B14F-4D97-AF65-F5344CB8AC3E}">
        <p14:creationId xmlns:p14="http://schemas.microsoft.com/office/powerpoint/2010/main" val="204803158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41D9-2732-F90D-889B-C7D49DF62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7B6FE-4B1A-7CED-757D-D5BB7BD4057F}"/>
              </a:ext>
            </a:extLst>
          </p:cNvPr>
          <p:cNvSpPr>
            <a:spLocks noGrp="1"/>
          </p:cNvSpPr>
          <p:nvPr>
            <p:ph type="title"/>
          </p:nvPr>
        </p:nvSpPr>
        <p:spPr>
          <a:xfrm>
            <a:off x="1082081" y="365127"/>
            <a:ext cx="10493619" cy="892173"/>
          </a:xfrm>
        </p:spPr>
        <p:txBody>
          <a:bodyPr>
            <a:normAutofit/>
          </a:bodyPr>
          <a:lstStyle/>
          <a:p>
            <a:r>
              <a:rPr lang="en-US" i="1" dirty="0">
                <a:solidFill>
                  <a:schemeClr val="accent4"/>
                </a:solidFill>
                <a:latin typeface="Aptos" panose="020B0004020202020204" pitchFamily="34" charset="0"/>
              </a:rPr>
              <a:t>Lesson 4: Spending Per Student</a:t>
            </a:r>
            <a:endParaRPr lang="en-US" sz="4400" dirty="0">
              <a:solidFill>
                <a:schemeClr val="accent4"/>
              </a:solidFill>
              <a:latin typeface="Aptos" panose="020B0004020202020204" pitchFamily="34" charset="0"/>
            </a:endParaRPr>
          </a:p>
        </p:txBody>
      </p:sp>
      <p:pic>
        <p:nvPicPr>
          <p:cNvPr id="4" name="Picture 3">
            <a:extLst>
              <a:ext uri="{FF2B5EF4-FFF2-40B4-BE49-F238E27FC236}">
                <a16:creationId xmlns:a16="http://schemas.microsoft.com/office/drawing/2014/main" id="{FE408FDB-54D9-910D-62A8-8AACF115BE9A}"/>
              </a:ext>
            </a:extLst>
          </p:cNvPr>
          <p:cNvPicPr>
            <a:picLocks noChangeAspect="1"/>
          </p:cNvPicPr>
          <p:nvPr/>
        </p:nvPicPr>
        <p:blipFill>
          <a:blip r:embed="rId2"/>
          <a:stretch>
            <a:fillRect/>
          </a:stretch>
        </p:blipFill>
        <p:spPr>
          <a:xfrm>
            <a:off x="2535381" y="1399368"/>
            <a:ext cx="6567055" cy="4808311"/>
          </a:xfrm>
          <a:prstGeom prst="rect">
            <a:avLst/>
          </a:prstGeom>
        </p:spPr>
      </p:pic>
    </p:spTree>
    <p:extLst>
      <p:ext uri="{BB962C8B-B14F-4D97-AF65-F5344CB8AC3E}">
        <p14:creationId xmlns:p14="http://schemas.microsoft.com/office/powerpoint/2010/main" val="244507298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7F90-1D2C-EF93-4A72-45BA82837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43435-DF16-BFE5-CAB9-B865C17FAE94}"/>
              </a:ext>
            </a:extLst>
          </p:cNvPr>
          <p:cNvSpPr>
            <a:spLocks noGrp="1"/>
          </p:cNvSpPr>
          <p:nvPr>
            <p:ph type="title"/>
          </p:nvPr>
        </p:nvSpPr>
        <p:spPr>
          <a:xfrm>
            <a:off x="1082081" y="365127"/>
            <a:ext cx="10493619" cy="933737"/>
          </a:xfrm>
        </p:spPr>
        <p:txBody>
          <a:bodyPr>
            <a:normAutofit/>
          </a:bodyPr>
          <a:lstStyle/>
          <a:p>
            <a:r>
              <a:rPr lang="en-US" i="1" dirty="0">
                <a:solidFill>
                  <a:schemeClr val="accent4"/>
                </a:solidFill>
                <a:latin typeface="Aptos" panose="020B0004020202020204" pitchFamily="34" charset="0"/>
              </a:rPr>
              <a:t>Lesson 4: Fund Accounting / Cash Reserves</a:t>
            </a:r>
            <a:endParaRPr lang="en-US" sz="4400" dirty="0">
              <a:solidFill>
                <a:schemeClr val="accent4"/>
              </a:solidFill>
              <a:latin typeface="Aptos" panose="020B0004020202020204" pitchFamily="34" charset="0"/>
            </a:endParaRPr>
          </a:p>
        </p:txBody>
      </p:sp>
      <p:pic>
        <p:nvPicPr>
          <p:cNvPr id="8" name="Picture 7">
            <a:extLst>
              <a:ext uri="{FF2B5EF4-FFF2-40B4-BE49-F238E27FC236}">
                <a16:creationId xmlns:a16="http://schemas.microsoft.com/office/drawing/2014/main" id="{CB60491D-73FA-A18A-C67A-2316E69E0912}"/>
              </a:ext>
            </a:extLst>
          </p:cNvPr>
          <p:cNvPicPr>
            <a:picLocks noChangeAspect="1"/>
          </p:cNvPicPr>
          <p:nvPr/>
        </p:nvPicPr>
        <p:blipFill>
          <a:blip r:embed="rId2"/>
          <a:stretch>
            <a:fillRect/>
          </a:stretch>
        </p:blipFill>
        <p:spPr>
          <a:xfrm>
            <a:off x="1975968" y="1552608"/>
            <a:ext cx="7806282" cy="4432556"/>
          </a:xfrm>
          <a:prstGeom prst="rect">
            <a:avLst/>
          </a:prstGeom>
        </p:spPr>
      </p:pic>
    </p:spTree>
    <p:extLst>
      <p:ext uri="{BB962C8B-B14F-4D97-AF65-F5344CB8AC3E}">
        <p14:creationId xmlns:p14="http://schemas.microsoft.com/office/powerpoint/2010/main" val="38032472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52F81-07C1-92F8-0341-173AC0E74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B0B96-80C7-4A53-0941-4F0791F2E7C6}"/>
              </a:ext>
            </a:extLst>
          </p:cNvPr>
          <p:cNvSpPr>
            <a:spLocks noGrp="1"/>
          </p:cNvSpPr>
          <p:nvPr>
            <p:ph type="title"/>
          </p:nvPr>
        </p:nvSpPr>
        <p:spPr>
          <a:xfrm>
            <a:off x="1082081" y="365127"/>
            <a:ext cx="10493619" cy="933737"/>
          </a:xfrm>
        </p:spPr>
        <p:txBody>
          <a:bodyPr>
            <a:normAutofit/>
          </a:bodyPr>
          <a:lstStyle/>
          <a:p>
            <a:r>
              <a:rPr lang="en-US" i="1" dirty="0">
                <a:solidFill>
                  <a:schemeClr val="accent4"/>
                </a:solidFill>
                <a:latin typeface="Aptos" panose="020B0004020202020204" pitchFamily="34" charset="0"/>
              </a:rPr>
              <a:t>Lesson 4: Fund Accounting / Cash Reserves</a:t>
            </a:r>
            <a:endParaRPr lang="en-US" sz="4400" dirty="0">
              <a:solidFill>
                <a:schemeClr val="accent4"/>
              </a:solidFill>
              <a:latin typeface="Aptos" panose="020B0004020202020204" pitchFamily="34" charset="0"/>
            </a:endParaRPr>
          </a:p>
        </p:txBody>
      </p:sp>
      <p:pic>
        <p:nvPicPr>
          <p:cNvPr id="8" name="Picture 7">
            <a:extLst>
              <a:ext uri="{FF2B5EF4-FFF2-40B4-BE49-F238E27FC236}">
                <a16:creationId xmlns:a16="http://schemas.microsoft.com/office/drawing/2014/main" id="{9EDE389B-9941-3664-F7F6-9FB47E364F64}"/>
              </a:ext>
            </a:extLst>
          </p:cNvPr>
          <p:cNvPicPr>
            <a:picLocks noChangeAspect="1"/>
          </p:cNvPicPr>
          <p:nvPr/>
        </p:nvPicPr>
        <p:blipFill>
          <a:blip r:embed="rId2"/>
          <a:stretch>
            <a:fillRect/>
          </a:stretch>
        </p:blipFill>
        <p:spPr>
          <a:xfrm>
            <a:off x="1593372" y="1593810"/>
            <a:ext cx="8392291" cy="4547217"/>
          </a:xfrm>
          <a:prstGeom prst="rect">
            <a:avLst/>
          </a:prstGeom>
        </p:spPr>
      </p:pic>
    </p:spTree>
    <p:extLst>
      <p:ext uri="{BB962C8B-B14F-4D97-AF65-F5344CB8AC3E}">
        <p14:creationId xmlns:p14="http://schemas.microsoft.com/office/powerpoint/2010/main" val="37622058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5A327-EA86-2168-D158-E1C56D67F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D1229-0029-C9E9-FFEC-A5050C1C4371}"/>
              </a:ext>
            </a:extLst>
          </p:cNvPr>
          <p:cNvSpPr>
            <a:spLocks noGrp="1"/>
          </p:cNvSpPr>
          <p:nvPr>
            <p:ph type="title"/>
          </p:nvPr>
        </p:nvSpPr>
        <p:spPr>
          <a:xfrm>
            <a:off x="1082081" y="365127"/>
            <a:ext cx="10493619" cy="1255855"/>
          </a:xfrm>
        </p:spPr>
        <p:txBody>
          <a:bodyPr>
            <a:normAutofit/>
          </a:bodyPr>
          <a:lstStyle/>
          <a:p>
            <a:r>
              <a:rPr lang="en-US" i="1" dirty="0">
                <a:solidFill>
                  <a:schemeClr val="accent4"/>
                </a:solidFill>
                <a:latin typeface="Aptos" panose="020B0004020202020204" pitchFamily="34" charset="0"/>
              </a:rPr>
              <a:t>Lesson 5: Six Powers of Persuasion – Melanie Sturm</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0197B940-47F4-7551-3ABE-D17E12530AA6}"/>
              </a:ext>
            </a:extLst>
          </p:cNvPr>
          <p:cNvSpPr>
            <a:spLocks noGrp="1"/>
          </p:cNvSpPr>
          <p:nvPr>
            <p:ph idx="1"/>
          </p:nvPr>
        </p:nvSpPr>
        <p:spPr>
          <a:xfrm>
            <a:off x="1082081" y="2431473"/>
            <a:ext cx="10515600" cy="3808438"/>
          </a:xfrm>
        </p:spPr>
        <p:txBody>
          <a:bodyPr>
            <a:normAutofit/>
          </a:bodyPr>
          <a:lstStyle/>
          <a:p>
            <a:pPr marL="514350" indent="-514350">
              <a:buFont typeface="+mj-lt"/>
              <a:buAutoNum type="arabicPeriod"/>
            </a:pPr>
            <a:r>
              <a:rPr lang="en-US" dirty="0">
                <a:latin typeface="Aptos" panose="020B0004020202020204" pitchFamily="34" charset="0"/>
              </a:rPr>
              <a:t>You are the Message!</a:t>
            </a:r>
          </a:p>
          <a:p>
            <a:pPr marL="514350" indent="-514350">
              <a:buFont typeface="+mj-lt"/>
              <a:buAutoNum type="arabicPeriod"/>
            </a:pPr>
            <a:r>
              <a:rPr lang="en-US" dirty="0">
                <a:latin typeface="Aptos" panose="020B0004020202020204" pitchFamily="34" charset="0"/>
              </a:rPr>
              <a:t>Find Common Ground</a:t>
            </a:r>
          </a:p>
          <a:p>
            <a:pPr marL="514350" indent="-514350">
              <a:buFont typeface="+mj-lt"/>
              <a:buAutoNum type="arabicPeriod"/>
            </a:pPr>
            <a:r>
              <a:rPr lang="en-US" dirty="0">
                <a:latin typeface="Aptos" panose="020B0004020202020204" pitchFamily="34" charset="0"/>
              </a:rPr>
              <a:t>Fight for people, not things</a:t>
            </a:r>
          </a:p>
          <a:p>
            <a:pPr marL="514350" indent="-514350">
              <a:buFont typeface="+mj-lt"/>
              <a:buAutoNum type="arabicPeriod"/>
            </a:pPr>
            <a:r>
              <a:rPr lang="en-US" dirty="0">
                <a:latin typeface="Aptos" panose="020B0004020202020204" pitchFamily="34" charset="0"/>
              </a:rPr>
              <a:t>Use a Fairness and Compassion Frame</a:t>
            </a:r>
          </a:p>
          <a:p>
            <a:pPr marL="514350" indent="-514350">
              <a:buFont typeface="+mj-lt"/>
              <a:buAutoNum type="arabicPeriod"/>
            </a:pPr>
            <a:r>
              <a:rPr lang="en-US" dirty="0">
                <a:latin typeface="Aptos" panose="020B0004020202020204" pitchFamily="34" charset="0"/>
              </a:rPr>
              <a:t>Connect with Storytelling</a:t>
            </a:r>
          </a:p>
          <a:p>
            <a:pPr marL="514350" indent="-514350">
              <a:buFont typeface="+mj-lt"/>
              <a:buAutoNum type="arabicPeriod"/>
            </a:pPr>
            <a:r>
              <a:rPr lang="en-US" dirty="0">
                <a:latin typeface="Aptos" panose="020B0004020202020204" pitchFamily="34" charset="0"/>
              </a:rPr>
              <a:t>Pivot to Better Ground</a:t>
            </a:r>
          </a:p>
          <a:p>
            <a:pPr lvl="1"/>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21751571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F677-FC7F-8746-B17D-4AD011ED8839}"/>
              </a:ext>
            </a:extLst>
          </p:cNvPr>
          <p:cNvSpPr>
            <a:spLocks noGrp="1"/>
          </p:cNvSpPr>
          <p:nvPr>
            <p:ph type="title"/>
          </p:nvPr>
        </p:nvSpPr>
        <p:spPr>
          <a:xfrm>
            <a:off x="1082082" y="365127"/>
            <a:ext cx="10271718" cy="1361038"/>
          </a:xfrm>
        </p:spPr>
        <p:txBody>
          <a:bodyPr>
            <a:normAutofit/>
          </a:bodyPr>
          <a:lstStyle/>
          <a:p>
            <a:r>
              <a:rPr lang="en-US" i="1" dirty="0">
                <a:solidFill>
                  <a:schemeClr val="accent4"/>
                </a:solidFill>
                <a:latin typeface="Aptos" panose="020B0004020202020204" pitchFamily="34" charset="0"/>
              </a:rPr>
              <a:t>Lesson 1: Realities of Student Achievement</a:t>
            </a:r>
            <a:endParaRPr lang="en-US" sz="4400" dirty="0">
              <a:solidFill>
                <a:schemeClr val="accent4"/>
              </a:solidFill>
              <a:latin typeface="Aptos" panose="020B0004020202020204" pitchFamily="34" charset="0"/>
            </a:endParaRPr>
          </a:p>
        </p:txBody>
      </p:sp>
      <p:sp>
        <p:nvSpPr>
          <p:cNvPr id="3" name="Content Placeholder 2">
            <a:extLst>
              <a:ext uri="{FF2B5EF4-FFF2-40B4-BE49-F238E27FC236}">
                <a16:creationId xmlns:a16="http://schemas.microsoft.com/office/drawing/2014/main" id="{EEE31F69-BEC1-F5C0-8301-6B800D1B7C9B}"/>
              </a:ext>
            </a:extLst>
          </p:cNvPr>
          <p:cNvSpPr>
            <a:spLocks noGrp="1"/>
          </p:cNvSpPr>
          <p:nvPr>
            <p:ph idx="1"/>
          </p:nvPr>
        </p:nvSpPr>
        <p:spPr>
          <a:xfrm>
            <a:off x="838200" y="2172928"/>
            <a:ext cx="10515600" cy="3835985"/>
          </a:xfrm>
        </p:spPr>
        <p:txBody>
          <a:bodyPr>
            <a:normAutofit/>
          </a:bodyPr>
          <a:lstStyle/>
          <a:p>
            <a:r>
              <a:rPr lang="en-US" dirty="0">
                <a:latin typeface="Aptos" panose="020B0004020202020204" pitchFamily="34" charset="0"/>
              </a:rPr>
              <a:t>In most cases, outcomes are much lower than parents have been led to believe.</a:t>
            </a:r>
          </a:p>
          <a:p>
            <a:pPr lvl="1"/>
            <a:r>
              <a:rPr lang="en-US" dirty="0">
                <a:solidFill>
                  <a:schemeClr val="accent4"/>
                </a:solidFill>
                <a:latin typeface="Aptos" panose="020B0004020202020204" pitchFamily="34" charset="0"/>
              </a:rPr>
              <a:t>Below</a:t>
            </a:r>
            <a:r>
              <a:rPr lang="en-US" dirty="0">
                <a:latin typeface="Aptos" panose="020B0004020202020204" pitchFamily="34" charset="0"/>
              </a:rPr>
              <a:t> the national average for several years.</a:t>
            </a:r>
          </a:p>
          <a:p>
            <a:pPr lvl="1"/>
            <a:r>
              <a:rPr lang="en-US" dirty="0">
                <a:solidFill>
                  <a:schemeClr val="accent4"/>
                </a:solidFill>
                <a:latin typeface="Aptos" panose="020B0004020202020204" pitchFamily="34" charset="0"/>
              </a:rPr>
              <a:t>Not</a:t>
            </a:r>
            <a:r>
              <a:rPr lang="en-US" dirty="0">
                <a:latin typeface="Aptos" panose="020B0004020202020204" pitchFamily="34" charset="0"/>
              </a:rPr>
              <a:t> among the ten best as claimed by KASB.</a:t>
            </a:r>
          </a:p>
          <a:p>
            <a:pPr lvl="1"/>
            <a:endParaRPr lang="en-US" dirty="0">
              <a:latin typeface="Aptos" panose="020B0004020202020204" pitchFamily="34" charset="0"/>
            </a:endParaRPr>
          </a:p>
          <a:p>
            <a:pPr lvl="1"/>
            <a:endParaRPr lang="en-US" dirty="0">
              <a:latin typeface="Aptos" panose="020B0004020202020204" pitchFamily="34" charset="0"/>
            </a:endParaRPr>
          </a:p>
        </p:txBody>
      </p:sp>
    </p:spTree>
    <p:extLst>
      <p:ext uri="{BB962C8B-B14F-4D97-AF65-F5344CB8AC3E}">
        <p14:creationId xmlns:p14="http://schemas.microsoft.com/office/powerpoint/2010/main" val="42878451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D5A1-E8BA-CA12-B314-757608DA5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2B0C1-623F-E930-6BB6-43104A9DD255}"/>
              </a:ext>
            </a:extLst>
          </p:cNvPr>
          <p:cNvSpPr>
            <a:spLocks noGrp="1"/>
          </p:cNvSpPr>
          <p:nvPr>
            <p:ph type="title"/>
          </p:nvPr>
        </p:nvSpPr>
        <p:spPr>
          <a:xfrm>
            <a:off x="1082081" y="365128"/>
            <a:ext cx="10493619" cy="975300"/>
          </a:xfrm>
        </p:spPr>
        <p:txBody>
          <a:bodyPr>
            <a:normAutofit/>
          </a:bodyPr>
          <a:lstStyle/>
          <a:p>
            <a:r>
              <a:rPr lang="en-US" i="1" dirty="0">
                <a:solidFill>
                  <a:schemeClr val="accent4"/>
                </a:solidFill>
                <a:latin typeface="Aptos" panose="020B0004020202020204" pitchFamily="34" charset="0"/>
              </a:rPr>
              <a:t>Lesson 6: Being Effective in the Minority</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611CE406-4571-C636-D519-2C42F5E91AE8}"/>
              </a:ext>
            </a:extLst>
          </p:cNvPr>
          <p:cNvSpPr>
            <a:spLocks noGrp="1"/>
          </p:cNvSpPr>
          <p:nvPr>
            <p:ph idx="1"/>
          </p:nvPr>
        </p:nvSpPr>
        <p:spPr>
          <a:xfrm>
            <a:off x="1082081" y="2067790"/>
            <a:ext cx="10515600" cy="3771900"/>
          </a:xfrm>
        </p:spPr>
        <p:txBody>
          <a:bodyPr>
            <a:normAutofit/>
          </a:bodyPr>
          <a:lstStyle/>
          <a:p>
            <a:r>
              <a:rPr lang="en-US" dirty="0">
                <a:latin typeface="Aptos" panose="020B0004020202020204" pitchFamily="34" charset="0"/>
              </a:rPr>
              <a:t>Introduce yourself and your student-focused approach to board members.</a:t>
            </a:r>
          </a:p>
          <a:p>
            <a:r>
              <a:rPr lang="en-US" dirty="0">
                <a:latin typeface="Aptos" panose="020B0004020202020204" pitchFamily="34" charset="0"/>
              </a:rPr>
              <a:t> Show me your work</a:t>
            </a:r>
          </a:p>
          <a:p>
            <a:r>
              <a:rPr lang="en-US" dirty="0">
                <a:latin typeface="Aptos" panose="020B0004020202020204" pitchFamily="34" charset="0"/>
              </a:rPr>
              <a:t>Explain your vote</a:t>
            </a:r>
          </a:p>
          <a:p>
            <a:r>
              <a:rPr lang="en-US" dirty="0">
                <a:latin typeface="Aptos" panose="020B0004020202020204" pitchFamily="34" charset="0"/>
              </a:rPr>
              <a:t>The army form of discipline</a:t>
            </a:r>
          </a:p>
          <a:p>
            <a:r>
              <a:rPr lang="en-US" dirty="0">
                <a:latin typeface="Aptos" panose="020B0004020202020204" pitchFamily="34" charset="0"/>
              </a:rPr>
              <a:t>Anticipate challenges to lack of education credentials</a:t>
            </a:r>
          </a:p>
          <a:p>
            <a:pPr lvl="1"/>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9452967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D137-88EA-BBF9-8F23-BEB626BC1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DAD35-3C7F-1B5E-0C87-5E0E52CE9FB0}"/>
              </a:ext>
            </a:extLst>
          </p:cNvPr>
          <p:cNvSpPr>
            <a:spLocks noGrp="1"/>
          </p:cNvSpPr>
          <p:nvPr>
            <p:ph type="title"/>
          </p:nvPr>
        </p:nvSpPr>
        <p:spPr>
          <a:xfrm>
            <a:off x="1082081" y="365128"/>
            <a:ext cx="10493619" cy="975300"/>
          </a:xfrm>
        </p:spPr>
        <p:txBody>
          <a:bodyPr>
            <a:normAutofit/>
          </a:bodyPr>
          <a:lstStyle/>
          <a:p>
            <a:r>
              <a:rPr lang="en-US" i="1" dirty="0">
                <a:solidFill>
                  <a:schemeClr val="accent4"/>
                </a:solidFill>
                <a:latin typeface="Aptos" panose="020B0004020202020204" pitchFamily="34" charset="0"/>
              </a:rPr>
              <a:t>Lesson 7: Ask Probing Questions</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4C2A5B4F-D112-6882-8673-59EB300A4C9E}"/>
              </a:ext>
            </a:extLst>
          </p:cNvPr>
          <p:cNvSpPr>
            <a:spLocks noGrp="1"/>
          </p:cNvSpPr>
          <p:nvPr>
            <p:ph idx="1"/>
          </p:nvPr>
        </p:nvSpPr>
        <p:spPr>
          <a:xfrm>
            <a:off x="1060100" y="2089847"/>
            <a:ext cx="10515600" cy="3531635"/>
          </a:xfrm>
        </p:spPr>
        <p:txBody>
          <a:bodyPr>
            <a:normAutofit/>
          </a:bodyPr>
          <a:lstStyle/>
          <a:p>
            <a:r>
              <a:rPr lang="en-US" dirty="0">
                <a:latin typeface="Aptos" panose="020B0004020202020204" pitchFamily="34" charset="0"/>
              </a:rPr>
              <a:t>Use your rookie status to your advantage</a:t>
            </a:r>
          </a:p>
          <a:p>
            <a:endParaRPr lang="en-US" sz="1600" dirty="0">
              <a:latin typeface="Aptos" panose="020B0004020202020204" pitchFamily="34" charset="0"/>
            </a:endParaRPr>
          </a:p>
          <a:p>
            <a:r>
              <a:rPr lang="en-US" dirty="0">
                <a:latin typeface="Aptos" panose="020B0004020202020204" pitchFamily="34" charset="0"/>
              </a:rPr>
              <a:t>Turn shiny objects like daycare and affordable housing into teaching moments</a:t>
            </a:r>
          </a:p>
          <a:p>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26086258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1E5C-9079-8C53-5501-B4BE9DB65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87A93-0DDE-5CDD-11E3-4F2B48404E47}"/>
              </a:ext>
            </a:extLst>
          </p:cNvPr>
          <p:cNvSpPr>
            <a:spLocks noGrp="1"/>
          </p:cNvSpPr>
          <p:nvPr>
            <p:ph type="title"/>
          </p:nvPr>
        </p:nvSpPr>
        <p:spPr>
          <a:xfrm>
            <a:off x="1082081" y="365128"/>
            <a:ext cx="10493619" cy="975300"/>
          </a:xfrm>
        </p:spPr>
        <p:txBody>
          <a:bodyPr>
            <a:normAutofit/>
          </a:bodyPr>
          <a:lstStyle/>
          <a:p>
            <a:r>
              <a:rPr lang="en-US" i="1" dirty="0">
                <a:solidFill>
                  <a:schemeClr val="accent4"/>
                </a:solidFill>
                <a:latin typeface="Aptos" panose="020B0004020202020204" pitchFamily="34" charset="0"/>
              </a:rPr>
              <a:t>Lesson 8: Represent your community</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712EDC08-3BF0-7898-4CD6-A8F47C2F57B9}"/>
              </a:ext>
            </a:extLst>
          </p:cNvPr>
          <p:cNvSpPr>
            <a:spLocks noGrp="1"/>
          </p:cNvSpPr>
          <p:nvPr>
            <p:ph idx="1"/>
          </p:nvPr>
        </p:nvSpPr>
        <p:spPr>
          <a:xfrm>
            <a:off x="1082081" y="1726165"/>
            <a:ext cx="10515600" cy="4513746"/>
          </a:xfrm>
        </p:spPr>
        <p:txBody>
          <a:bodyPr>
            <a:normAutofit lnSpcReduction="10000"/>
          </a:bodyPr>
          <a:lstStyle/>
          <a:p>
            <a:r>
              <a:rPr lang="en-US" dirty="0">
                <a:latin typeface="Aptos" panose="020B0004020202020204" pitchFamily="34" charset="0"/>
              </a:rPr>
              <a:t>Representing community interests rather than one’s personal views or the district’s desire is (a) what you are elected to do and (b) de-escalates discussions.</a:t>
            </a:r>
          </a:p>
          <a:p>
            <a:endParaRPr lang="en-US" sz="1600" dirty="0">
              <a:latin typeface="Aptos" panose="020B0004020202020204" pitchFamily="34" charset="0"/>
            </a:endParaRPr>
          </a:p>
          <a:p>
            <a:r>
              <a:rPr lang="en-US" dirty="0">
                <a:latin typeface="Aptos" panose="020B0004020202020204" pitchFamily="34" charset="0"/>
              </a:rPr>
              <a:t>Visions and values</a:t>
            </a:r>
          </a:p>
          <a:p>
            <a:endParaRPr lang="en-US" sz="1600" dirty="0">
              <a:latin typeface="Aptos" panose="020B0004020202020204" pitchFamily="34" charset="0"/>
            </a:endParaRPr>
          </a:p>
          <a:p>
            <a:r>
              <a:rPr lang="en-US" dirty="0">
                <a:latin typeface="Aptos" panose="020B0004020202020204" pitchFamily="34" charset="0"/>
              </a:rPr>
              <a:t>Above average is not ‘mission accomplished’</a:t>
            </a:r>
          </a:p>
          <a:p>
            <a:endParaRPr lang="en-US" sz="1600" dirty="0">
              <a:latin typeface="Aptos" panose="020B0004020202020204" pitchFamily="34" charset="0"/>
            </a:endParaRPr>
          </a:p>
          <a:p>
            <a:r>
              <a:rPr lang="en-US" dirty="0">
                <a:latin typeface="Aptos" panose="020B0004020202020204" pitchFamily="34" charset="0"/>
              </a:rPr>
              <a:t>Public opinion survey: 84% strongly/somewhat agree parents should have primary say in child’s education</a:t>
            </a:r>
          </a:p>
          <a:p>
            <a:endParaRPr lang="en-US" dirty="0">
              <a:latin typeface="Aptos" panose="020B0004020202020204" pitchFamily="34" charset="0"/>
            </a:endParaRPr>
          </a:p>
          <a:p>
            <a:endParaRPr lang="en-US" sz="1600" dirty="0">
              <a:latin typeface="Aptos" panose="020B0004020202020204" pitchFamily="34" charset="0"/>
            </a:endParaRPr>
          </a:p>
          <a:p>
            <a:endParaRPr lang="en-US"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3329735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F677-FC7F-8746-B17D-4AD011ED8839}"/>
              </a:ext>
            </a:extLst>
          </p:cNvPr>
          <p:cNvSpPr>
            <a:spLocks noGrp="1"/>
          </p:cNvSpPr>
          <p:nvPr>
            <p:ph type="title"/>
          </p:nvPr>
        </p:nvSpPr>
        <p:spPr>
          <a:xfrm>
            <a:off x="1321752" y="439580"/>
            <a:ext cx="10515600" cy="1325563"/>
          </a:xfrm>
        </p:spPr>
        <p:txBody>
          <a:bodyPr>
            <a:normAutofit/>
          </a:bodyPr>
          <a:lstStyle/>
          <a:p>
            <a:r>
              <a:rPr lang="en-US" i="1" dirty="0"/>
              <a:t>Final Thoughts</a:t>
            </a:r>
          </a:p>
        </p:txBody>
      </p:sp>
      <p:sp>
        <p:nvSpPr>
          <p:cNvPr id="3" name="Content Placeholder 2">
            <a:extLst>
              <a:ext uri="{FF2B5EF4-FFF2-40B4-BE49-F238E27FC236}">
                <a16:creationId xmlns:a16="http://schemas.microsoft.com/office/drawing/2014/main" id="{EEE31F69-BEC1-F5C0-8301-6B800D1B7C9B}"/>
              </a:ext>
            </a:extLst>
          </p:cNvPr>
          <p:cNvSpPr>
            <a:spLocks noGrp="1"/>
          </p:cNvSpPr>
          <p:nvPr>
            <p:ph idx="1"/>
          </p:nvPr>
        </p:nvSpPr>
        <p:spPr>
          <a:xfrm>
            <a:off x="885334" y="2669152"/>
            <a:ext cx="10515600" cy="2734121"/>
          </a:xfrm>
        </p:spPr>
        <p:txBody>
          <a:bodyPr>
            <a:normAutofit/>
          </a:bodyPr>
          <a:lstStyle/>
          <a:p>
            <a:r>
              <a:rPr lang="en-US" dirty="0"/>
              <a:t>Make everything about improving student achievement</a:t>
            </a:r>
          </a:p>
          <a:p>
            <a:endParaRPr lang="en-US" sz="1600" dirty="0"/>
          </a:p>
          <a:p>
            <a:r>
              <a:rPr lang="en-US" dirty="0"/>
              <a:t>Always be the adult in the room; credibility is your currency</a:t>
            </a:r>
          </a:p>
          <a:p>
            <a:endParaRPr lang="en-US" sz="900" dirty="0"/>
          </a:p>
          <a:p>
            <a:r>
              <a:rPr lang="en-US" dirty="0"/>
              <a:t>Never make it personal … about you or anyone else</a:t>
            </a:r>
          </a:p>
          <a:p>
            <a:endParaRPr lang="en-US" sz="1600" dirty="0"/>
          </a:p>
          <a:p>
            <a:endParaRPr lang="en-US" sz="1700" dirty="0"/>
          </a:p>
          <a:p>
            <a:endParaRPr lang="en-US" dirty="0"/>
          </a:p>
          <a:p>
            <a:endParaRPr lang="en-US" dirty="0"/>
          </a:p>
          <a:p>
            <a:endParaRPr lang="en-US" dirty="0"/>
          </a:p>
        </p:txBody>
      </p:sp>
    </p:spTree>
    <p:extLst>
      <p:ext uri="{BB962C8B-B14F-4D97-AF65-F5344CB8AC3E}">
        <p14:creationId xmlns:p14="http://schemas.microsoft.com/office/powerpoint/2010/main" val="32900903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D3CE-D603-A3FA-09AA-5F9561D46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6AD24-1B28-66D9-B4C6-BFC1FCCDD508}"/>
              </a:ext>
            </a:extLst>
          </p:cNvPr>
          <p:cNvSpPr>
            <a:spLocks noGrp="1"/>
          </p:cNvSpPr>
          <p:nvPr>
            <p:ph type="title"/>
          </p:nvPr>
        </p:nvSpPr>
        <p:spPr>
          <a:xfrm>
            <a:off x="1082082" y="365127"/>
            <a:ext cx="10271718" cy="1361038"/>
          </a:xfrm>
        </p:spPr>
        <p:txBody>
          <a:bodyPr>
            <a:normAutofit/>
          </a:bodyPr>
          <a:lstStyle/>
          <a:p>
            <a:r>
              <a:rPr lang="en-US" i="1" dirty="0">
                <a:solidFill>
                  <a:schemeClr val="accent4"/>
                </a:solidFill>
                <a:latin typeface="Aptos" panose="020B0004020202020204" pitchFamily="34" charset="0"/>
              </a:rPr>
              <a:t>Lesson 1: Realities of Student Achievement</a:t>
            </a:r>
            <a:endParaRPr lang="en-US" sz="4400" dirty="0">
              <a:solidFill>
                <a:schemeClr val="accent4"/>
              </a:solidFill>
              <a:latin typeface="Aptos" panose="020B0004020202020204" pitchFamily="34" charset="0"/>
            </a:endParaRPr>
          </a:p>
        </p:txBody>
      </p:sp>
      <p:pic>
        <p:nvPicPr>
          <p:cNvPr id="7" name="Content Placeholder 6" descr="A graph of a graph showing a red line and blue line&#10;&#10;AI-generated content may be incorrect.">
            <a:extLst>
              <a:ext uri="{FF2B5EF4-FFF2-40B4-BE49-F238E27FC236}">
                <a16:creationId xmlns:a16="http://schemas.microsoft.com/office/drawing/2014/main" id="{0958CD91-1A30-B225-271E-0CF0CD30AA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728" y="1726165"/>
            <a:ext cx="8079914" cy="4497819"/>
          </a:xfrm>
        </p:spPr>
      </p:pic>
    </p:spTree>
    <p:extLst>
      <p:ext uri="{BB962C8B-B14F-4D97-AF65-F5344CB8AC3E}">
        <p14:creationId xmlns:p14="http://schemas.microsoft.com/office/powerpoint/2010/main" val="21613001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8272-3247-678C-5E11-80B44F16A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E6809-4BB1-2270-FEB8-7B1E3C602B56}"/>
              </a:ext>
            </a:extLst>
          </p:cNvPr>
          <p:cNvSpPr>
            <a:spLocks noGrp="1"/>
          </p:cNvSpPr>
          <p:nvPr>
            <p:ph type="title"/>
          </p:nvPr>
        </p:nvSpPr>
        <p:spPr>
          <a:xfrm>
            <a:off x="1050909" y="354736"/>
            <a:ext cx="10271718" cy="1361038"/>
          </a:xfrm>
        </p:spPr>
        <p:txBody>
          <a:bodyPr>
            <a:normAutofit/>
          </a:bodyPr>
          <a:lstStyle/>
          <a:p>
            <a:r>
              <a:rPr lang="en-US" i="1" dirty="0">
                <a:solidFill>
                  <a:schemeClr val="accent4"/>
                </a:solidFill>
                <a:latin typeface="Aptos" panose="020B0004020202020204" pitchFamily="34" charset="0"/>
              </a:rPr>
              <a:t>Lesson 1: Realities of Student Achievement</a:t>
            </a:r>
            <a:endParaRPr lang="en-US" sz="4400" dirty="0">
              <a:solidFill>
                <a:schemeClr val="accent4"/>
              </a:solidFill>
              <a:latin typeface="Aptos" panose="020B0004020202020204" pitchFamily="34" charset="0"/>
            </a:endParaRPr>
          </a:p>
        </p:txBody>
      </p:sp>
      <p:pic>
        <p:nvPicPr>
          <p:cNvPr id="8" name="Picture 7">
            <a:extLst>
              <a:ext uri="{FF2B5EF4-FFF2-40B4-BE49-F238E27FC236}">
                <a16:creationId xmlns:a16="http://schemas.microsoft.com/office/drawing/2014/main" id="{9B43AE39-A19C-2A90-BC33-804DD9B70025}"/>
              </a:ext>
            </a:extLst>
          </p:cNvPr>
          <p:cNvPicPr>
            <a:picLocks noChangeAspect="1"/>
          </p:cNvPicPr>
          <p:nvPr/>
        </p:nvPicPr>
        <p:blipFill>
          <a:blip r:embed="rId2"/>
          <a:stretch>
            <a:fillRect/>
          </a:stretch>
        </p:blipFill>
        <p:spPr>
          <a:xfrm>
            <a:off x="2476112" y="1715774"/>
            <a:ext cx="7421312" cy="4477208"/>
          </a:xfrm>
          <a:prstGeom prst="rect">
            <a:avLst/>
          </a:prstGeom>
        </p:spPr>
      </p:pic>
    </p:spTree>
    <p:extLst>
      <p:ext uri="{BB962C8B-B14F-4D97-AF65-F5344CB8AC3E}">
        <p14:creationId xmlns:p14="http://schemas.microsoft.com/office/powerpoint/2010/main" val="426168791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B319-E271-1080-1B6F-1C412534C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DD527-54DB-63EA-3C53-5D9B3C1B639C}"/>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1: High School (10</a:t>
            </a:r>
            <a:r>
              <a:rPr lang="en-US" i="1" baseline="30000" dirty="0">
                <a:solidFill>
                  <a:schemeClr val="accent4"/>
                </a:solidFill>
                <a:latin typeface="Aptos" panose="020B0004020202020204" pitchFamily="34" charset="0"/>
              </a:rPr>
              <a:t>th</a:t>
            </a:r>
            <a:r>
              <a:rPr lang="en-US" i="1" dirty="0">
                <a:solidFill>
                  <a:schemeClr val="accent4"/>
                </a:solidFill>
                <a:latin typeface="Aptos" panose="020B0004020202020204" pitchFamily="34" charset="0"/>
              </a:rPr>
              <a:t>-Grade) Results</a:t>
            </a:r>
            <a:endParaRPr lang="en-US" sz="4400" dirty="0">
              <a:solidFill>
                <a:schemeClr val="accent4"/>
              </a:solidFill>
              <a:latin typeface="Aptos" panose="020B0004020202020204" pitchFamily="34" charset="0"/>
            </a:endParaRPr>
          </a:p>
        </p:txBody>
      </p:sp>
      <p:pic>
        <p:nvPicPr>
          <p:cNvPr id="5" name="Picture 4">
            <a:extLst>
              <a:ext uri="{FF2B5EF4-FFF2-40B4-BE49-F238E27FC236}">
                <a16:creationId xmlns:a16="http://schemas.microsoft.com/office/drawing/2014/main" id="{084E115C-1DAB-A387-7367-27A098CC8DF0}"/>
              </a:ext>
            </a:extLst>
          </p:cNvPr>
          <p:cNvPicPr>
            <a:picLocks noChangeAspect="1"/>
          </p:cNvPicPr>
          <p:nvPr/>
        </p:nvPicPr>
        <p:blipFill>
          <a:blip r:embed="rId2"/>
          <a:stretch>
            <a:fillRect/>
          </a:stretch>
        </p:blipFill>
        <p:spPr>
          <a:xfrm>
            <a:off x="2429268" y="1726165"/>
            <a:ext cx="7333463" cy="4686703"/>
          </a:xfrm>
          <a:prstGeom prst="rect">
            <a:avLst/>
          </a:prstGeom>
        </p:spPr>
      </p:pic>
    </p:spTree>
    <p:extLst>
      <p:ext uri="{BB962C8B-B14F-4D97-AF65-F5344CB8AC3E}">
        <p14:creationId xmlns:p14="http://schemas.microsoft.com/office/powerpoint/2010/main" val="212283354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A89A-BF45-17F9-2226-BAD60E621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D79C1-3F73-AF08-723B-B01E3A2114DF}"/>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1: Low College Readiness</a:t>
            </a:r>
            <a:endParaRPr lang="en-US" sz="4400" dirty="0">
              <a:solidFill>
                <a:schemeClr val="accent4"/>
              </a:solidFill>
              <a:latin typeface="Aptos" panose="020B0004020202020204" pitchFamily="34" charset="0"/>
            </a:endParaRPr>
          </a:p>
        </p:txBody>
      </p:sp>
      <p:pic>
        <p:nvPicPr>
          <p:cNvPr id="5" name="Picture 4">
            <a:extLst>
              <a:ext uri="{FF2B5EF4-FFF2-40B4-BE49-F238E27FC236}">
                <a16:creationId xmlns:a16="http://schemas.microsoft.com/office/drawing/2014/main" id="{3B648201-88C5-D967-0666-10B454019C9C}"/>
              </a:ext>
            </a:extLst>
          </p:cNvPr>
          <p:cNvPicPr>
            <a:picLocks noChangeAspect="1"/>
          </p:cNvPicPr>
          <p:nvPr/>
        </p:nvPicPr>
        <p:blipFill>
          <a:blip r:embed="rId2"/>
          <a:stretch>
            <a:fillRect/>
          </a:stretch>
        </p:blipFill>
        <p:spPr>
          <a:xfrm>
            <a:off x="1943100" y="1556057"/>
            <a:ext cx="7865918" cy="4917514"/>
          </a:xfrm>
          <a:prstGeom prst="rect">
            <a:avLst/>
          </a:prstGeom>
        </p:spPr>
      </p:pic>
    </p:spTree>
    <p:extLst>
      <p:ext uri="{BB962C8B-B14F-4D97-AF65-F5344CB8AC3E}">
        <p14:creationId xmlns:p14="http://schemas.microsoft.com/office/powerpoint/2010/main" val="234952491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C59D-3DA6-A5D3-271E-6E3690D75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3182B-5B80-BF54-7C8F-A94B31C38AEF}"/>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2: District’s purpose is to improve student outcomes</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26843226-4273-C534-C68F-F5B2067B0D75}"/>
              </a:ext>
            </a:extLst>
          </p:cNvPr>
          <p:cNvSpPr>
            <a:spLocks noGrp="1"/>
          </p:cNvSpPr>
          <p:nvPr>
            <p:ph idx="1"/>
          </p:nvPr>
        </p:nvSpPr>
        <p:spPr>
          <a:xfrm>
            <a:off x="838200" y="2172928"/>
            <a:ext cx="10515600" cy="3835985"/>
          </a:xfrm>
        </p:spPr>
        <p:txBody>
          <a:bodyPr>
            <a:normAutofit/>
          </a:bodyPr>
          <a:lstStyle/>
          <a:p>
            <a:pPr marL="0" indent="0">
              <a:buNone/>
            </a:pPr>
            <a:r>
              <a:rPr lang="en-US" dirty="0">
                <a:latin typeface="Aptos" panose="020B0004020202020204" pitchFamily="34" charset="0"/>
              </a:rPr>
              <a:t>“School systems do not exist to have great buildings, have happy parents, have balanced budgets, have satisfied teachers, provide student lunches, provide employment in the county/city, or anything else. Those are all means—and incredibly important and valuable means—but none of them are the ends. They are all inputs, not outcomes. None of those are measures of what students know or are able to do.”     AJ Crabill, </a:t>
            </a:r>
            <a:r>
              <a:rPr lang="en-US" i="1" dirty="0">
                <a:latin typeface="Aptos" panose="020B0004020202020204" pitchFamily="34" charset="0"/>
              </a:rPr>
              <a:t>Great on Their Behalf</a:t>
            </a:r>
          </a:p>
          <a:p>
            <a:pPr lvl="1"/>
            <a:endParaRPr lang="en-US" dirty="0">
              <a:latin typeface="Aptos" panose="020B0004020202020204" pitchFamily="34" charset="0"/>
            </a:endParaRPr>
          </a:p>
        </p:txBody>
      </p:sp>
    </p:spTree>
    <p:extLst>
      <p:ext uri="{BB962C8B-B14F-4D97-AF65-F5344CB8AC3E}">
        <p14:creationId xmlns:p14="http://schemas.microsoft.com/office/powerpoint/2010/main" val="28249405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B4B31-C054-1478-61F9-EEDACA4D3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BAB65-BFFA-24EF-24DC-E18C57E1BF2C}"/>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2: District’s purpose is to improve student outcomes</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0B66BF0B-9BC0-51F1-FB6B-21584DA29959}"/>
              </a:ext>
            </a:extLst>
          </p:cNvPr>
          <p:cNvSpPr>
            <a:spLocks noGrp="1"/>
          </p:cNvSpPr>
          <p:nvPr>
            <p:ph idx="1"/>
          </p:nvPr>
        </p:nvSpPr>
        <p:spPr>
          <a:xfrm>
            <a:off x="838200" y="2172928"/>
            <a:ext cx="10515600" cy="3835985"/>
          </a:xfrm>
        </p:spPr>
        <p:txBody>
          <a:bodyPr>
            <a:normAutofit/>
          </a:bodyPr>
          <a:lstStyle/>
          <a:p>
            <a:r>
              <a:rPr lang="en-US" dirty="0">
                <a:latin typeface="Aptos" panose="020B0004020202020204" pitchFamily="34" charset="0"/>
              </a:rPr>
              <a:t>The district’s purpose </a:t>
            </a:r>
            <a:r>
              <a:rPr lang="en-US" u="sng" dirty="0">
                <a:latin typeface="Aptos" panose="020B0004020202020204" pitchFamily="34" charset="0"/>
              </a:rPr>
              <a:t>should</a:t>
            </a:r>
            <a:r>
              <a:rPr lang="en-US" dirty="0">
                <a:latin typeface="Aptos" panose="020B0004020202020204" pitchFamily="34" charset="0"/>
              </a:rPr>
              <a:t> be to improve student outcomes, and that should also be a candidate’s purpose for running.</a:t>
            </a:r>
          </a:p>
          <a:p>
            <a:endParaRPr lang="en-US" sz="1600" dirty="0">
              <a:latin typeface="Aptos" panose="020B0004020202020204" pitchFamily="34" charset="0"/>
            </a:endParaRPr>
          </a:p>
          <a:p>
            <a:r>
              <a:rPr lang="en-US" dirty="0">
                <a:latin typeface="Aptos" panose="020B0004020202020204" pitchFamily="34" charset="0"/>
              </a:rPr>
              <a:t>Door-knocking script, other messaging techniques.</a:t>
            </a:r>
          </a:p>
        </p:txBody>
      </p:sp>
    </p:spTree>
    <p:extLst>
      <p:ext uri="{BB962C8B-B14F-4D97-AF65-F5344CB8AC3E}">
        <p14:creationId xmlns:p14="http://schemas.microsoft.com/office/powerpoint/2010/main" val="27303691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C7B9-2A9D-B538-AF0C-406987111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93891-4538-1390-5E96-E5087893C93B}"/>
              </a:ext>
            </a:extLst>
          </p:cNvPr>
          <p:cNvSpPr>
            <a:spLocks noGrp="1"/>
          </p:cNvSpPr>
          <p:nvPr>
            <p:ph type="title"/>
          </p:nvPr>
        </p:nvSpPr>
        <p:spPr>
          <a:xfrm>
            <a:off x="1082081" y="365127"/>
            <a:ext cx="10493619" cy="1361038"/>
          </a:xfrm>
        </p:spPr>
        <p:txBody>
          <a:bodyPr>
            <a:normAutofit/>
          </a:bodyPr>
          <a:lstStyle/>
          <a:p>
            <a:r>
              <a:rPr lang="en-US" i="1" dirty="0">
                <a:solidFill>
                  <a:schemeClr val="accent4"/>
                </a:solidFill>
                <a:latin typeface="Aptos" panose="020B0004020202020204" pitchFamily="34" charset="0"/>
              </a:rPr>
              <a:t>Lesson 2: Discuss social issues through a student outcome lens</a:t>
            </a:r>
            <a:endParaRPr lang="en-US" sz="4400" dirty="0">
              <a:solidFill>
                <a:schemeClr val="accent4"/>
              </a:solidFill>
              <a:latin typeface="Aptos" panose="020B0004020202020204" pitchFamily="34" charset="0"/>
            </a:endParaRPr>
          </a:p>
        </p:txBody>
      </p:sp>
      <p:sp>
        <p:nvSpPr>
          <p:cNvPr id="9" name="Content Placeholder 2">
            <a:extLst>
              <a:ext uri="{FF2B5EF4-FFF2-40B4-BE49-F238E27FC236}">
                <a16:creationId xmlns:a16="http://schemas.microsoft.com/office/drawing/2014/main" id="{FEB379B3-8799-735F-5255-52CEEE9C4343}"/>
              </a:ext>
            </a:extLst>
          </p:cNvPr>
          <p:cNvSpPr>
            <a:spLocks noGrp="1"/>
          </p:cNvSpPr>
          <p:nvPr>
            <p:ph idx="1"/>
          </p:nvPr>
        </p:nvSpPr>
        <p:spPr>
          <a:xfrm>
            <a:off x="838200" y="2084439"/>
            <a:ext cx="10515600" cy="3924474"/>
          </a:xfrm>
        </p:spPr>
        <p:txBody>
          <a:bodyPr>
            <a:normAutofit/>
          </a:bodyPr>
          <a:lstStyle/>
          <a:p>
            <a:r>
              <a:rPr lang="en-US" dirty="0">
                <a:latin typeface="Aptos" panose="020B0004020202020204" pitchFamily="34" charset="0"/>
              </a:rPr>
              <a:t>DEI premise – students will learn more if they feel welcomed.</a:t>
            </a:r>
          </a:p>
          <a:p>
            <a:endParaRPr lang="en-US" dirty="0">
              <a:latin typeface="Aptos" panose="020B0004020202020204" pitchFamily="34" charset="0"/>
            </a:endParaRPr>
          </a:p>
          <a:p>
            <a:r>
              <a:rPr lang="en-US" dirty="0">
                <a:latin typeface="Aptos" panose="020B0004020202020204" pitchFamily="34" charset="0"/>
              </a:rPr>
              <a:t>Outcomes for Blacks and other minorities haven’t improved, so help me understand why we should divert time and resources to anything that isn’t producing the expected results.</a:t>
            </a:r>
            <a:endParaRPr lang="en-US" sz="1600" dirty="0">
              <a:latin typeface="Aptos" panose="020B0004020202020204" pitchFamily="34" charset="0"/>
            </a:endParaRPr>
          </a:p>
        </p:txBody>
      </p:sp>
    </p:spTree>
    <p:extLst>
      <p:ext uri="{BB962C8B-B14F-4D97-AF65-F5344CB8AC3E}">
        <p14:creationId xmlns:p14="http://schemas.microsoft.com/office/powerpoint/2010/main" val="383765318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52143</TotalTime>
  <Words>642</Words>
  <Application>Microsoft Office PowerPoint</Application>
  <PresentationFormat>Widescreen</PresentationFormat>
  <Paragraphs>94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Calibri</vt:lpstr>
      <vt:lpstr>Calibri Light</vt:lpstr>
      <vt:lpstr>1_Office Theme</vt:lpstr>
      <vt:lpstr>PowerPoint Presentation</vt:lpstr>
      <vt:lpstr>Lesson 1: Realities of Student Achievement</vt:lpstr>
      <vt:lpstr>Lesson 1: Realities of Student Achievement</vt:lpstr>
      <vt:lpstr>Lesson 1: Realities of Student Achievement</vt:lpstr>
      <vt:lpstr>Lesson 1: High School (10th-Grade) Results</vt:lpstr>
      <vt:lpstr>Lesson 1: Low College Readiness</vt:lpstr>
      <vt:lpstr>Lesson 2: District’s purpose is to improve student outcomes</vt:lpstr>
      <vt:lpstr>Lesson 2: District’s purpose is to improve student outcomes</vt:lpstr>
      <vt:lpstr>Lesson 2: Discuss social issues through a student outcome lens</vt:lpstr>
      <vt:lpstr>Lesson 2: Student-focused or System-focused</vt:lpstr>
      <vt:lpstr>Lesson 3: Student outcomes won’t change until adult behaviors change</vt:lpstr>
      <vt:lpstr>Lesson 3: Create a building needs assessment process to force change</vt:lpstr>
      <vt:lpstr>Lesson 4: Basics of school Finance</vt:lpstr>
      <vt:lpstr>Lesson 4: Employment vs Enrollment</vt:lpstr>
      <vt:lpstr>Lesson 4: Spending Per Student</vt:lpstr>
      <vt:lpstr>Lesson 4: Spending Per Student</vt:lpstr>
      <vt:lpstr>Lesson 4: Fund Accounting / Cash Reserves</vt:lpstr>
      <vt:lpstr>Lesson 4: Fund Accounting / Cash Reserves</vt:lpstr>
      <vt:lpstr>Lesson 5: Six Powers of Persuasion – Melanie Sturm</vt:lpstr>
      <vt:lpstr>Lesson 6: Being Effective in the Minority</vt:lpstr>
      <vt:lpstr>Lesson 7: Ask Probing Questions</vt:lpstr>
      <vt:lpstr>Lesson 8: Represent your community</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Trabert</dc:creator>
  <cp:lastModifiedBy>Dave Trabert</cp:lastModifiedBy>
  <cp:revision>12</cp:revision>
  <dcterms:created xsi:type="dcterms:W3CDTF">2023-01-20T17:22:10Z</dcterms:created>
  <dcterms:modified xsi:type="dcterms:W3CDTF">2025-03-28T18:58:00Z</dcterms:modified>
</cp:coreProperties>
</file>