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672" r:id="rId4"/>
    <p:sldId id="673" r:id="rId5"/>
    <p:sldId id="670" r:id="rId6"/>
    <p:sldId id="664" r:id="rId7"/>
    <p:sldId id="665" r:id="rId8"/>
    <p:sldId id="666" r:id="rId9"/>
    <p:sldId id="667" r:id="rId10"/>
    <p:sldId id="668" r:id="rId11"/>
    <p:sldId id="675" r:id="rId12"/>
    <p:sldId id="676" r:id="rId13"/>
    <p:sldId id="575" r:id="rId14"/>
    <p:sldId id="6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F5184B-4090-4C86-B0ED-9AED0BD13FEC}" v="9" dt="2025-10-14T22:54:50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aseline="0" dirty="0">
                <a:solidFill>
                  <a:schemeClr val="tx1"/>
                </a:solidFill>
              </a:rPr>
              <a:t>Kansas 8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baseline="0" dirty="0">
                <a:solidFill>
                  <a:schemeClr val="tx1"/>
                </a:solidFill>
              </a:rPr>
              <a:t> Grade Reading Proficiency</a:t>
            </a:r>
          </a:p>
        </c:rich>
      </c:tx>
      <c:layout>
        <c:manualLayout>
          <c:xMode val="edge"/>
          <c:yMode val="edge"/>
          <c:x val="0.28863514643702554"/>
          <c:y val="1.051212240206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852147082427218E-2"/>
          <c:y val="0.13743254814205108"/>
          <c:w val="0.9331478945566587"/>
          <c:h val="0.635741696002470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Assessment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4.5204813015935208E-2"/>
                  <c:y val="5.223640274822997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C8-4C0B-9F66-574C0FCFB52C}"/>
                </c:ext>
              </c:extLst>
            </c:dLbl>
            <c:dLbl>
              <c:idx val="3"/>
              <c:layout>
                <c:manualLayout>
                  <c:x val="-7.7493965170174636E-2"/>
                  <c:y val="-6.452732104193120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DF-4950-9E92-C8E7F9948B3A}"/>
                </c:ext>
              </c:extLst>
            </c:dLbl>
            <c:dLbl>
              <c:idx val="9"/>
              <c:layout>
                <c:manualLayout>
                  <c:x val="-5.8650299916907164E-2"/>
                  <c:y val="-5.530921844957639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DF-4950-9E92-C8E7F9948B3A}"/>
                </c:ext>
              </c:extLst>
            </c:dLbl>
            <c:dLbl>
              <c:idx val="10"/>
              <c:layout>
                <c:manualLayout>
                  <c:x val="-5.3870987217969686E-2"/>
                  <c:y val="5.7213759006106098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5DF-4950-9E92-C8E7F9948B3A}"/>
                </c:ext>
              </c:extLst>
            </c:dLbl>
            <c:dLbl>
              <c:idx val="14"/>
              <c:layout>
                <c:manualLayout>
                  <c:x val="-8.0722880385599768E-3"/>
                  <c:y val="6.145459146850573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DF-4950-9E92-C8E7F9948B3A}"/>
                </c:ext>
              </c:extLst>
            </c:dLbl>
            <c:dLbl>
              <c:idx val="15"/>
              <c:layout>
                <c:manualLayout>
                  <c:x val="-2.7445779331103634E-2"/>
                  <c:y val="-6.145459146850585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C8-4C0B-9F66-574C0FCFB5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7B-4D54-9E81-5356934FB5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NAEP</c:v>
                </c:pt>
              </c:strCache>
            </c:strRef>
          </c:tx>
          <c:spPr>
            <a:ln w="508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590355408223251E-2"/>
                  <c:y val="-3.9945484454528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ED-4FEB-9EF7-A56F926319C6}"/>
                </c:ext>
              </c:extLst>
            </c:dLbl>
            <c:dLbl>
              <c:idx val="14"/>
              <c:layout>
                <c:manualLayout>
                  <c:x val="-4.6819270623647179E-2"/>
                  <c:y val="-7.374550976220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5DF-4950-9E92-C8E7F9948B3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0.36</c:v>
                </c:pt>
                <c:pt idx="1">
                  <c:v>0.36</c:v>
                </c:pt>
                <c:pt idx="2">
                  <c:v>0.36</c:v>
                </c:pt>
                <c:pt idx="3">
                  <c:v>0.38</c:v>
                </c:pt>
                <c:pt idx="4">
                  <c:v>0.35</c:v>
                </c:pt>
                <c:pt idx="5">
                  <c:v>0.35</c:v>
                </c:pt>
                <c:pt idx="6">
                  <c:v>0.35</c:v>
                </c:pt>
                <c:pt idx="7">
                  <c:v>0.33</c:v>
                </c:pt>
                <c:pt idx="8">
                  <c:v>0.35</c:v>
                </c:pt>
                <c:pt idx="9">
                  <c:v>0.36</c:v>
                </c:pt>
                <c:pt idx="10">
                  <c:v>0.35</c:v>
                </c:pt>
                <c:pt idx="11">
                  <c:v>0.37</c:v>
                </c:pt>
                <c:pt idx="12">
                  <c:v>0.32</c:v>
                </c:pt>
                <c:pt idx="13">
                  <c:v>0.26</c:v>
                </c:pt>
                <c:pt idx="14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E7B-4D54-9E81-5356934FB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5440512"/>
        <c:axId val="515440904"/>
      </c:lineChart>
      <c:catAx>
        <c:axId val="51544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904"/>
        <c:crosses val="autoZero"/>
        <c:auto val="1"/>
        <c:lblAlgn val="ctr"/>
        <c:lblOffset val="100"/>
        <c:noMultiLvlLbl val="0"/>
      </c:catAx>
      <c:valAx>
        <c:axId val="515440904"/>
        <c:scaling>
          <c:orientation val="minMax"/>
          <c:max val="1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512"/>
        <c:crosses val="autoZero"/>
        <c:crossBetween val="between"/>
      </c:valAx>
      <c:spPr>
        <a:blipFill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26656042603374"/>
          <c:y val="0.87358548587717844"/>
          <c:w val="0.6544469599191195"/>
          <c:h val="6.28799024855962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3"/>
      <a:tile tx="0" ty="0" sx="100000" sy="100000" flip="none" algn="tl"/>
    </a:blipFill>
    <a:ln w="22225"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aseline="0" dirty="0">
                <a:solidFill>
                  <a:schemeClr val="tx1"/>
                </a:solidFill>
              </a:rPr>
              <a:t>Kansas 8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baseline="0" dirty="0">
                <a:solidFill>
                  <a:schemeClr val="tx1"/>
                </a:solidFill>
              </a:rPr>
              <a:t> Grade Reading Proficiency</a:t>
            </a:r>
          </a:p>
        </c:rich>
      </c:tx>
      <c:layout>
        <c:manualLayout>
          <c:xMode val="edge"/>
          <c:yMode val="edge"/>
          <c:x val="0.28863514643702554"/>
          <c:y val="1.051212240206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852147082427218E-2"/>
          <c:y val="0.13743254814205108"/>
          <c:w val="0.9331478945566587"/>
          <c:h val="0.635741696002470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Assessment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4.5204813015935208E-2"/>
                  <c:y val="5.223640274822997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C8-4C0B-9F66-574C0FCFB52C}"/>
                </c:ext>
              </c:extLst>
            </c:dLbl>
            <c:dLbl>
              <c:idx val="3"/>
              <c:layout>
                <c:manualLayout>
                  <c:x val="-7.7493965170174636E-2"/>
                  <c:y val="-6.452732104193120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73-434A-AFD3-025EF4E7D97C}"/>
                </c:ext>
              </c:extLst>
            </c:dLbl>
            <c:dLbl>
              <c:idx val="9"/>
              <c:layout>
                <c:manualLayout>
                  <c:x val="-5.8650299916907164E-2"/>
                  <c:y val="-5.530921844957639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73-434A-AFD3-025EF4E7D97C}"/>
                </c:ext>
              </c:extLst>
            </c:dLbl>
            <c:dLbl>
              <c:idx val="10"/>
              <c:layout>
                <c:manualLayout>
                  <c:x val="-5.3870987217969686E-2"/>
                  <c:y val="5.7213759006106098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73-434A-AFD3-025EF4E7D97C}"/>
                </c:ext>
              </c:extLst>
            </c:dLbl>
            <c:dLbl>
              <c:idx val="14"/>
              <c:layout>
                <c:manualLayout>
                  <c:x val="-8.0722880385599768E-3"/>
                  <c:y val="6.145459146850573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73-434A-AFD3-025EF4E7D97C}"/>
                </c:ext>
              </c:extLst>
            </c:dLbl>
            <c:dLbl>
              <c:idx val="15"/>
              <c:layout>
                <c:manualLayout>
                  <c:x val="-2.7445779331103634E-2"/>
                  <c:y val="-6.145459146850585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C8-4C0B-9F66-574C0FCFB5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1">
                  <c:v>0.375</c:v>
                </c:pt>
                <c:pt idx="2">
                  <c:v>0.34300000000000003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7B-4D54-9E81-5356934FB5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NAEP</c:v>
                </c:pt>
              </c:strCache>
            </c:strRef>
          </c:tx>
          <c:spPr>
            <a:ln w="508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590355408223251E-2"/>
                  <c:y val="-3.9945484454528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ED-4FEB-9EF7-A56F926319C6}"/>
                </c:ext>
              </c:extLst>
            </c:dLbl>
            <c:dLbl>
              <c:idx val="14"/>
              <c:layout>
                <c:manualLayout>
                  <c:x val="-4.6819270623647179E-2"/>
                  <c:y val="-7.374550976220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73-434A-AFD3-025EF4E7D97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0.36</c:v>
                </c:pt>
                <c:pt idx="1">
                  <c:v>0.36</c:v>
                </c:pt>
                <c:pt idx="2">
                  <c:v>0.36</c:v>
                </c:pt>
                <c:pt idx="3">
                  <c:v>0.38</c:v>
                </c:pt>
                <c:pt idx="4">
                  <c:v>0.35</c:v>
                </c:pt>
                <c:pt idx="5">
                  <c:v>0.35</c:v>
                </c:pt>
                <c:pt idx="6">
                  <c:v>0.35</c:v>
                </c:pt>
                <c:pt idx="7">
                  <c:v>0.33</c:v>
                </c:pt>
                <c:pt idx="8">
                  <c:v>0.35</c:v>
                </c:pt>
                <c:pt idx="9">
                  <c:v>0.36</c:v>
                </c:pt>
                <c:pt idx="10">
                  <c:v>0.35</c:v>
                </c:pt>
                <c:pt idx="11">
                  <c:v>0.37</c:v>
                </c:pt>
                <c:pt idx="12">
                  <c:v>0.32</c:v>
                </c:pt>
                <c:pt idx="13">
                  <c:v>0.26</c:v>
                </c:pt>
                <c:pt idx="14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E7B-4D54-9E81-5356934FB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5440512"/>
        <c:axId val="515440904"/>
      </c:lineChart>
      <c:catAx>
        <c:axId val="51544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904"/>
        <c:crosses val="autoZero"/>
        <c:auto val="1"/>
        <c:lblAlgn val="ctr"/>
        <c:lblOffset val="100"/>
        <c:noMultiLvlLbl val="0"/>
      </c:catAx>
      <c:valAx>
        <c:axId val="515440904"/>
        <c:scaling>
          <c:orientation val="minMax"/>
          <c:max val="1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26656042603374"/>
          <c:y val="0.87358548587717844"/>
          <c:w val="0.6544469599191195"/>
          <c:h val="6.28799024855962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3"/>
      <a:tile tx="0" ty="0" sx="100000" sy="100000" flip="none" algn="tl"/>
    </a:blipFill>
    <a:ln w="22225"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aseline="0" dirty="0">
                <a:solidFill>
                  <a:schemeClr val="tx1"/>
                </a:solidFill>
              </a:rPr>
              <a:t>Kansas 8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baseline="0" dirty="0">
                <a:solidFill>
                  <a:schemeClr val="tx1"/>
                </a:solidFill>
              </a:rPr>
              <a:t> Grade Reading Proficiency</a:t>
            </a:r>
          </a:p>
        </c:rich>
      </c:tx>
      <c:layout>
        <c:manualLayout>
          <c:xMode val="edge"/>
          <c:yMode val="edge"/>
          <c:x val="0.28863514643702554"/>
          <c:y val="1.051212240206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852147082427218E-2"/>
          <c:y val="0.13743254814205108"/>
          <c:w val="0.9331478945566587"/>
          <c:h val="0.635741696002470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Assessment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4.5204813015935208E-2"/>
                  <c:y val="5.223640274822997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C8-4C0B-9F66-574C0FCFB52C}"/>
                </c:ext>
              </c:extLst>
            </c:dLbl>
            <c:dLbl>
              <c:idx val="3"/>
              <c:layout>
                <c:manualLayout>
                  <c:x val="-7.7493965170174636E-2"/>
                  <c:y val="-6.452732104193120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73-434A-AFD3-025EF4E7D97C}"/>
                </c:ext>
              </c:extLst>
            </c:dLbl>
            <c:dLbl>
              <c:idx val="9"/>
              <c:layout>
                <c:manualLayout>
                  <c:x val="-5.8650299916907164E-2"/>
                  <c:y val="-5.530921844957639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73-434A-AFD3-025EF4E7D97C}"/>
                </c:ext>
              </c:extLst>
            </c:dLbl>
            <c:dLbl>
              <c:idx val="10"/>
              <c:layout>
                <c:manualLayout>
                  <c:x val="-5.3870987217969686E-2"/>
                  <c:y val="5.7213759006106098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73-434A-AFD3-025EF4E7D97C}"/>
                </c:ext>
              </c:extLst>
            </c:dLbl>
            <c:dLbl>
              <c:idx val="14"/>
              <c:layout>
                <c:manualLayout>
                  <c:x val="-8.0722880385599768E-3"/>
                  <c:y val="6.145459146850573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73-434A-AFD3-025EF4E7D97C}"/>
                </c:ext>
              </c:extLst>
            </c:dLbl>
            <c:dLbl>
              <c:idx val="15"/>
              <c:layout>
                <c:manualLayout>
                  <c:x val="-2.7445779331103634E-2"/>
                  <c:y val="-6.145459146850585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C8-4C0B-9F66-574C0FCFB5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1">
                  <c:v>0.375</c:v>
                </c:pt>
                <c:pt idx="2">
                  <c:v>0.34300000000000003</c:v>
                </c:pt>
                <c:pt idx="3">
                  <c:v>0.65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7B-4D54-9E81-5356934FB5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NAEP</c:v>
                </c:pt>
              </c:strCache>
            </c:strRef>
          </c:tx>
          <c:spPr>
            <a:ln w="508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590355408223251E-2"/>
                  <c:y val="-3.9945484454528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ED-4FEB-9EF7-A56F926319C6}"/>
                </c:ext>
              </c:extLst>
            </c:dLbl>
            <c:dLbl>
              <c:idx val="14"/>
              <c:layout>
                <c:manualLayout>
                  <c:x val="-4.6819270623647179E-2"/>
                  <c:y val="-7.374550976220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73-434A-AFD3-025EF4E7D97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0.36</c:v>
                </c:pt>
                <c:pt idx="1">
                  <c:v>0.36</c:v>
                </c:pt>
                <c:pt idx="2">
                  <c:v>0.36</c:v>
                </c:pt>
                <c:pt idx="3">
                  <c:v>0.38</c:v>
                </c:pt>
                <c:pt idx="4">
                  <c:v>0.35</c:v>
                </c:pt>
                <c:pt idx="5">
                  <c:v>0.35</c:v>
                </c:pt>
                <c:pt idx="6">
                  <c:v>0.35</c:v>
                </c:pt>
                <c:pt idx="7">
                  <c:v>0.33</c:v>
                </c:pt>
                <c:pt idx="8">
                  <c:v>0.35</c:v>
                </c:pt>
                <c:pt idx="9">
                  <c:v>0.36</c:v>
                </c:pt>
                <c:pt idx="10">
                  <c:v>0.35</c:v>
                </c:pt>
                <c:pt idx="11">
                  <c:v>0.37</c:v>
                </c:pt>
                <c:pt idx="12">
                  <c:v>0.32</c:v>
                </c:pt>
                <c:pt idx="13">
                  <c:v>0.26</c:v>
                </c:pt>
                <c:pt idx="14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E7B-4D54-9E81-5356934FB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5440512"/>
        <c:axId val="515440904"/>
      </c:lineChart>
      <c:catAx>
        <c:axId val="51544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904"/>
        <c:crosses val="autoZero"/>
        <c:auto val="1"/>
        <c:lblAlgn val="ctr"/>
        <c:lblOffset val="100"/>
        <c:noMultiLvlLbl val="0"/>
      </c:catAx>
      <c:valAx>
        <c:axId val="515440904"/>
        <c:scaling>
          <c:orientation val="minMax"/>
          <c:max val="1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26656042603374"/>
          <c:y val="0.87358548587717844"/>
          <c:w val="0.6544469599191195"/>
          <c:h val="6.28799024855962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3"/>
      <a:tile tx="0" ty="0" sx="100000" sy="100000" flip="none" algn="tl"/>
    </a:blipFill>
    <a:ln w="22225"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aseline="0" dirty="0">
                <a:solidFill>
                  <a:schemeClr val="tx1"/>
                </a:solidFill>
              </a:rPr>
              <a:t>Kansas 8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baseline="0" dirty="0">
                <a:solidFill>
                  <a:schemeClr val="tx1"/>
                </a:solidFill>
              </a:rPr>
              <a:t> Grade Reading Proficiency</a:t>
            </a:r>
          </a:p>
        </c:rich>
      </c:tx>
      <c:layout>
        <c:manualLayout>
          <c:xMode val="edge"/>
          <c:yMode val="edge"/>
          <c:x val="0.28863514643702554"/>
          <c:y val="1.051212240206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852147082427218E-2"/>
          <c:y val="0.13743254814205108"/>
          <c:w val="0.9331478945566587"/>
          <c:h val="0.635741696002470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Assessment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4.5204813015935208E-2"/>
                  <c:y val="5.223640274822997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C8-4C0B-9F66-574C0FCFB52C}"/>
                </c:ext>
              </c:extLst>
            </c:dLbl>
            <c:dLbl>
              <c:idx val="3"/>
              <c:layout>
                <c:manualLayout>
                  <c:x val="-7.7493965170174636E-2"/>
                  <c:y val="-6.452732104193120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73-434A-AFD3-025EF4E7D97C}"/>
                </c:ext>
              </c:extLst>
            </c:dLbl>
            <c:dLbl>
              <c:idx val="9"/>
              <c:layout>
                <c:manualLayout>
                  <c:x val="-5.8650299916907164E-2"/>
                  <c:y val="-5.530921844957639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73-434A-AFD3-025EF4E7D97C}"/>
                </c:ext>
              </c:extLst>
            </c:dLbl>
            <c:dLbl>
              <c:idx val="10"/>
              <c:layout>
                <c:manualLayout>
                  <c:x val="-5.3870987217969686E-2"/>
                  <c:y val="5.7213759006106098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73-434A-AFD3-025EF4E7D97C}"/>
                </c:ext>
              </c:extLst>
            </c:dLbl>
            <c:dLbl>
              <c:idx val="14"/>
              <c:layout>
                <c:manualLayout>
                  <c:x val="-8.0722880385599768E-3"/>
                  <c:y val="6.145459146850573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73-434A-AFD3-025EF4E7D97C}"/>
                </c:ext>
              </c:extLst>
            </c:dLbl>
            <c:dLbl>
              <c:idx val="15"/>
              <c:layout>
                <c:manualLayout>
                  <c:x val="-2.7445779331103634E-2"/>
                  <c:y val="-6.145459146850585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C8-4C0B-9F66-574C0FCFB5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1">
                  <c:v>0.375</c:v>
                </c:pt>
                <c:pt idx="2">
                  <c:v>0.34300000000000003</c:v>
                </c:pt>
                <c:pt idx="3">
                  <c:v>0.65</c:v>
                </c:pt>
                <c:pt idx="4">
                  <c:v>0.69099999999999995</c:v>
                </c:pt>
                <c:pt idx="5">
                  <c:v>0.76700000000000002</c:v>
                </c:pt>
                <c:pt idx="6">
                  <c:v>0.78900000000000003</c:v>
                </c:pt>
                <c:pt idx="7">
                  <c:v>0.84599999999999997</c:v>
                </c:pt>
                <c:pt idx="8">
                  <c:v>0.871</c:v>
                </c:pt>
                <c:pt idx="9">
                  <c:v>0.85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7B-4D54-9E81-5356934FB5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NAEP</c:v>
                </c:pt>
              </c:strCache>
            </c:strRef>
          </c:tx>
          <c:spPr>
            <a:ln w="508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590355408223251E-2"/>
                  <c:y val="-3.9945484454528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ED-4FEB-9EF7-A56F926319C6}"/>
                </c:ext>
              </c:extLst>
            </c:dLbl>
            <c:dLbl>
              <c:idx val="14"/>
              <c:layout>
                <c:manualLayout>
                  <c:x val="-4.6819270623647179E-2"/>
                  <c:y val="-7.374550976220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73-434A-AFD3-025EF4E7D97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0.36</c:v>
                </c:pt>
                <c:pt idx="1">
                  <c:v>0.36</c:v>
                </c:pt>
                <c:pt idx="2">
                  <c:v>0.36</c:v>
                </c:pt>
                <c:pt idx="3">
                  <c:v>0.38</c:v>
                </c:pt>
                <c:pt idx="4">
                  <c:v>0.35</c:v>
                </c:pt>
                <c:pt idx="5">
                  <c:v>0.35</c:v>
                </c:pt>
                <c:pt idx="6">
                  <c:v>0.35</c:v>
                </c:pt>
                <c:pt idx="7">
                  <c:v>0.33</c:v>
                </c:pt>
                <c:pt idx="8">
                  <c:v>0.35</c:v>
                </c:pt>
                <c:pt idx="9">
                  <c:v>0.36</c:v>
                </c:pt>
                <c:pt idx="10">
                  <c:v>0.35</c:v>
                </c:pt>
                <c:pt idx="11">
                  <c:v>0.37</c:v>
                </c:pt>
                <c:pt idx="12">
                  <c:v>0.32</c:v>
                </c:pt>
                <c:pt idx="13">
                  <c:v>0.26</c:v>
                </c:pt>
                <c:pt idx="14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E7B-4D54-9E81-5356934FB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5440512"/>
        <c:axId val="515440904"/>
      </c:lineChart>
      <c:catAx>
        <c:axId val="51544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904"/>
        <c:crosses val="autoZero"/>
        <c:auto val="1"/>
        <c:lblAlgn val="ctr"/>
        <c:lblOffset val="100"/>
        <c:noMultiLvlLbl val="0"/>
      </c:catAx>
      <c:valAx>
        <c:axId val="515440904"/>
        <c:scaling>
          <c:orientation val="minMax"/>
          <c:max val="1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26656042603374"/>
          <c:y val="0.87358548587717844"/>
          <c:w val="0.6544469599191195"/>
          <c:h val="6.28799024855962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3"/>
      <a:tile tx="0" ty="0" sx="100000" sy="100000" flip="none" algn="tl"/>
    </a:blipFill>
    <a:ln w="22225"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aseline="0" dirty="0">
                <a:solidFill>
                  <a:schemeClr val="tx1"/>
                </a:solidFill>
              </a:rPr>
              <a:t>Kansas 8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baseline="0" dirty="0">
                <a:solidFill>
                  <a:schemeClr val="tx1"/>
                </a:solidFill>
              </a:rPr>
              <a:t> Grade Reading Proficiency</a:t>
            </a:r>
          </a:p>
        </c:rich>
      </c:tx>
      <c:layout>
        <c:manualLayout>
          <c:xMode val="edge"/>
          <c:yMode val="edge"/>
          <c:x val="0.28863514643702554"/>
          <c:y val="1.051212240206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852147082427218E-2"/>
          <c:y val="0.13743254814205108"/>
          <c:w val="0.9331478945566587"/>
          <c:h val="0.635741696002470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Assessment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4.5204813015935208E-2"/>
                  <c:y val="5.223640274822997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C8-4C0B-9F66-574C0FCFB52C}"/>
                </c:ext>
              </c:extLst>
            </c:dLbl>
            <c:dLbl>
              <c:idx val="3"/>
              <c:layout>
                <c:manualLayout>
                  <c:x val="-7.7493965170174636E-2"/>
                  <c:y val="-6.452732104193120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73-434A-AFD3-025EF4E7D97C}"/>
                </c:ext>
              </c:extLst>
            </c:dLbl>
            <c:dLbl>
              <c:idx val="9"/>
              <c:layout>
                <c:manualLayout>
                  <c:x val="-5.8650299916907164E-2"/>
                  <c:y val="-5.530921844957639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73-434A-AFD3-025EF4E7D97C}"/>
                </c:ext>
              </c:extLst>
            </c:dLbl>
            <c:dLbl>
              <c:idx val="10"/>
              <c:layout>
                <c:manualLayout>
                  <c:x val="-5.3870987217969686E-2"/>
                  <c:y val="5.7213759006106098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73-434A-AFD3-025EF4E7D97C}"/>
                </c:ext>
              </c:extLst>
            </c:dLbl>
            <c:dLbl>
              <c:idx val="14"/>
              <c:layout>
                <c:manualLayout>
                  <c:x val="-8.0722880385599768E-3"/>
                  <c:y val="6.145459146850573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73-434A-AFD3-025EF4E7D97C}"/>
                </c:ext>
              </c:extLst>
            </c:dLbl>
            <c:dLbl>
              <c:idx val="15"/>
              <c:layout>
                <c:manualLayout>
                  <c:x val="-2.7445779331103634E-2"/>
                  <c:y val="-6.145459146850585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C8-4C0B-9F66-574C0FCFB5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1">
                  <c:v>0.375</c:v>
                </c:pt>
                <c:pt idx="2">
                  <c:v>0.34300000000000003</c:v>
                </c:pt>
                <c:pt idx="3">
                  <c:v>0.65</c:v>
                </c:pt>
                <c:pt idx="4">
                  <c:v>0.69099999999999995</c:v>
                </c:pt>
                <c:pt idx="5">
                  <c:v>0.76700000000000002</c:v>
                </c:pt>
                <c:pt idx="6">
                  <c:v>0.78900000000000003</c:v>
                </c:pt>
                <c:pt idx="7">
                  <c:v>0.84599999999999997</c:v>
                </c:pt>
                <c:pt idx="8">
                  <c:v>0.871</c:v>
                </c:pt>
                <c:pt idx="9">
                  <c:v>0.85</c:v>
                </c:pt>
                <c:pt idx="10">
                  <c:v>0.3</c:v>
                </c:pt>
                <c:pt idx="11">
                  <c:v>0.27</c:v>
                </c:pt>
                <c:pt idx="12">
                  <c:v>0.25</c:v>
                </c:pt>
                <c:pt idx="13">
                  <c:v>0.2</c:v>
                </c:pt>
                <c:pt idx="14">
                  <c:v>0.22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7B-4D54-9E81-5356934FB5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NAEP</c:v>
                </c:pt>
              </c:strCache>
            </c:strRef>
          </c:tx>
          <c:spPr>
            <a:ln w="508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590355408223251E-2"/>
                  <c:y val="-3.9945484454528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ED-4FEB-9EF7-A56F926319C6}"/>
                </c:ext>
              </c:extLst>
            </c:dLbl>
            <c:dLbl>
              <c:idx val="14"/>
              <c:layout>
                <c:manualLayout>
                  <c:x val="-4.6819270623647179E-2"/>
                  <c:y val="-7.374550976220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73-434A-AFD3-025EF4E7D97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0.36</c:v>
                </c:pt>
                <c:pt idx="1">
                  <c:v>0.36</c:v>
                </c:pt>
                <c:pt idx="2">
                  <c:v>0.36</c:v>
                </c:pt>
                <c:pt idx="3">
                  <c:v>0.38</c:v>
                </c:pt>
                <c:pt idx="4">
                  <c:v>0.35</c:v>
                </c:pt>
                <c:pt idx="5">
                  <c:v>0.35</c:v>
                </c:pt>
                <c:pt idx="6">
                  <c:v>0.35</c:v>
                </c:pt>
                <c:pt idx="7">
                  <c:v>0.33</c:v>
                </c:pt>
                <c:pt idx="8">
                  <c:v>0.35</c:v>
                </c:pt>
                <c:pt idx="9">
                  <c:v>0.36</c:v>
                </c:pt>
                <c:pt idx="10">
                  <c:v>0.35</c:v>
                </c:pt>
                <c:pt idx="11">
                  <c:v>0.37</c:v>
                </c:pt>
                <c:pt idx="12">
                  <c:v>0.32</c:v>
                </c:pt>
                <c:pt idx="13">
                  <c:v>0.26</c:v>
                </c:pt>
                <c:pt idx="14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E7B-4D54-9E81-5356934FB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5440512"/>
        <c:axId val="515440904"/>
      </c:lineChart>
      <c:catAx>
        <c:axId val="51544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904"/>
        <c:crosses val="autoZero"/>
        <c:auto val="1"/>
        <c:lblAlgn val="ctr"/>
        <c:lblOffset val="100"/>
        <c:noMultiLvlLbl val="0"/>
      </c:catAx>
      <c:valAx>
        <c:axId val="515440904"/>
        <c:scaling>
          <c:orientation val="minMax"/>
          <c:max val="1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26656042603374"/>
          <c:y val="0.87358548587717844"/>
          <c:w val="0.6544469599191195"/>
          <c:h val="6.28799024855962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3"/>
      <a:tile tx="0" ty="0" sx="100000" sy="100000" flip="none" algn="tl"/>
    </a:blipFill>
    <a:ln w="22225"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aseline="0" dirty="0">
                <a:solidFill>
                  <a:schemeClr val="tx1"/>
                </a:solidFill>
              </a:rPr>
              <a:t>Kansas 8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baseline="0" dirty="0">
                <a:solidFill>
                  <a:schemeClr val="tx1"/>
                </a:solidFill>
              </a:rPr>
              <a:t> Grade Reading Proficiency</a:t>
            </a:r>
          </a:p>
        </c:rich>
      </c:tx>
      <c:layout>
        <c:manualLayout>
          <c:xMode val="edge"/>
          <c:yMode val="edge"/>
          <c:x val="0.28863514643702554"/>
          <c:y val="1.051212240206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852147082427218E-2"/>
          <c:y val="0.13743254814205108"/>
          <c:w val="0.9331478945566587"/>
          <c:h val="0.635741696002470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Assessment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4.5204813015935208E-2"/>
                  <c:y val="5.223640274822997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C8-4C0B-9F66-574C0FCFB52C}"/>
                </c:ext>
              </c:extLst>
            </c:dLbl>
            <c:dLbl>
              <c:idx val="3"/>
              <c:layout>
                <c:manualLayout>
                  <c:x val="-7.7493965170174636E-2"/>
                  <c:y val="-6.452732104193120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73-434A-AFD3-025EF4E7D97C}"/>
                </c:ext>
              </c:extLst>
            </c:dLbl>
            <c:dLbl>
              <c:idx val="9"/>
              <c:layout>
                <c:manualLayout>
                  <c:x val="-5.8650299916907164E-2"/>
                  <c:y val="-5.530921844957639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73-434A-AFD3-025EF4E7D97C}"/>
                </c:ext>
              </c:extLst>
            </c:dLbl>
            <c:dLbl>
              <c:idx val="10"/>
              <c:layout>
                <c:manualLayout>
                  <c:x val="-5.3870987217969686E-2"/>
                  <c:y val="5.7213759006106098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73-434A-AFD3-025EF4E7D97C}"/>
                </c:ext>
              </c:extLst>
            </c:dLbl>
            <c:dLbl>
              <c:idx val="14"/>
              <c:layout>
                <c:manualLayout>
                  <c:x val="-8.0722880385599768E-3"/>
                  <c:y val="6.145459146850573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73-434A-AFD3-025EF4E7D97C}"/>
                </c:ext>
              </c:extLst>
            </c:dLbl>
            <c:dLbl>
              <c:idx val="15"/>
              <c:layout>
                <c:manualLayout>
                  <c:x val="-2.7445779331103634E-2"/>
                  <c:y val="-6.145459146850585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C8-4C0B-9F66-574C0FCFB5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1">
                  <c:v>0.375</c:v>
                </c:pt>
                <c:pt idx="2">
                  <c:v>0.34300000000000003</c:v>
                </c:pt>
                <c:pt idx="3">
                  <c:v>0.65</c:v>
                </c:pt>
                <c:pt idx="4">
                  <c:v>0.69099999999999995</c:v>
                </c:pt>
                <c:pt idx="5">
                  <c:v>0.76700000000000002</c:v>
                </c:pt>
                <c:pt idx="6">
                  <c:v>0.78900000000000003</c:v>
                </c:pt>
                <c:pt idx="7">
                  <c:v>0.84599999999999997</c:v>
                </c:pt>
                <c:pt idx="8">
                  <c:v>0.871</c:v>
                </c:pt>
                <c:pt idx="9">
                  <c:v>0.85</c:v>
                </c:pt>
                <c:pt idx="10">
                  <c:v>0.3</c:v>
                </c:pt>
                <c:pt idx="11">
                  <c:v>0.27</c:v>
                </c:pt>
                <c:pt idx="12">
                  <c:v>0.25</c:v>
                </c:pt>
                <c:pt idx="13">
                  <c:v>0.2</c:v>
                </c:pt>
                <c:pt idx="14">
                  <c:v>0.22</c:v>
                </c:pt>
                <c:pt idx="15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7B-4D54-9E81-5356934FB5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NAEP</c:v>
                </c:pt>
              </c:strCache>
            </c:strRef>
          </c:tx>
          <c:spPr>
            <a:ln w="508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590355408223251E-2"/>
                  <c:y val="-3.9945484454528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ED-4FEB-9EF7-A56F926319C6}"/>
                </c:ext>
              </c:extLst>
            </c:dLbl>
            <c:dLbl>
              <c:idx val="14"/>
              <c:layout>
                <c:manualLayout>
                  <c:x val="-4.6819270623647179E-2"/>
                  <c:y val="-7.374550976220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73-434A-AFD3-025EF4E7D97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'98</c:v>
                </c:pt>
                <c:pt idx="1">
                  <c:v>'00</c:v>
                </c:pt>
                <c:pt idx="2">
                  <c:v>'01</c:v>
                </c:pt>
                <c:pt idx="3">
                  <c:v>'02</c:v>
                </c:pt>
                <c:pt idx="4">
                  <c:v>'03</c:v>
                </c:pt>
                <c:pt idx="5">
                  <c:v>'05</c:v>
                </c:pt>
                <c:pt idx="6">
                  <c:v>'07</c:v>
                </c:pt>
                <c:pt idx="7">
                  <c:v>'09</c:v>
                </c:pt>
                <c:pt idx="8">
                  <c:v>'11</c:v>
                </c:pt>
                <c:pt idx="9">
                  <c:v>'13</c:v>
                </c:pt>
                <c:pt idx="10">
                  <c:v>'15</c:v>
                </c:pt>
                <c:pt idx="11">
                  <c:v>'17</c:v>
                </c:pt>
                <c:pt idx="12">
                  <c:v>'19</c:v>
                </c:pt>
                <c:pt idx="13">
                  <c:v>'22</c:v>
                </c:pt>
                <c:pt idx="14">
                  <c:v>'24</c:v>
                </c:pt>
                <c:pt idx="15">
                  <c:v>'25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0.36</c:v>
                </c:pt>
                <c:pt idx="1">
                  <c:v>0.36</c:v>
                </c:pt>
                <c:pt idx="2">
                  <c:v>0.36</c:v>
                </c:pt>
                <c:pt idx="3">
                  <c:v>0.38</c:v>
                </c:pt>
                <c:pt idx="4">
                  <c:v>0.35</c:v>
                </c:pt>
                <c:pt idx="5">
                  <c:v>0.35</c:v>
                </c:pt>
                <c:pt idx="6">
                  <c:v>0.35</c:v>
                </c:pt>
                <c:pt idx="7">
                  <c:v>0.33</c:v>
                </c:pt>
                <c:pt idx="8">
                  <c:v>0.35</c:v>
                </c:pt>
                <c:pt idx="9">
                  <c:v>0.36</c:v>
                </c:pt>
                <c:pt idx="10">
                  <c:v>0.35</c:v>
                </c:pt>
                <c:pt idx="11">
                  <c:v>0.37</c:v>
                </c:pt>
                <c:pt idx="12">
                  <c:v>0.32</c:v>
                </c:pt>
                <c:pt idx="13">
                  <c:v>0.26</c:v>
                </c:pt>
                <c:pt idx="14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E7B-4D54-9E81-5356934FB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5440512"/>
        <c:axId val="515440904"/>
      </c:lineChart>
      <c:catAx>
        <c:axId val="51544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904"/>
        <c:crosses val="autoZero"/>
        <c:auto val="1"/>
        <c:lblAlgn val="ctr"/>
        <c:lblOffset val="100"/>
        <c:noMultiLvlLbl val="0"/>
      </c:catAx>
      <c:valAx>
        <c:axId val="515440904"/>
        <c:scaling>
          <c:orientation val="minMax"/>
          <c:max val="1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44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26656042603374"/>
          <c:y val="0.87358548587717844"/>
          <c:w val="0.6544469599191195"/>
          <c:h val="6.28799024855962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3"/>
      <a:tile tx="0" ty="0" sx="100000" sy="100000" flip="none" algn="tl"/>
    </a:blipFill>
    <a:ln w="22225"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0.425</cdr:x>
      <cdr:y>0.92962</cdr:y>
    </cdr:from>
    <cdr:to>
      <cdr:x>0.90638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43256" y="3842243"/>
          <a:ext cx="3786737" cy="290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i="1" dirty="0"/>
            <a:t>Source: KSDE, NAEP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0.425</cdr:x>
      <cdr:y>0.92962</cdr:y>
    </cdr:from>
    <cdr:to>
      <cdr:x>0.90638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43256" y="3842243"/>
          <a:ext cx="3786737" cy="290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i="1" dirty="0"/>
            <a:t>Source: KSDE, NAEP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0.425</cdr:x>
      <cdr:y>0.92962</cdr:y>
    </cdr:from>
    <cdr:to>
      <cdr:x>0.90638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43256" y="3842243"/>
          <a:ext cx="3786737" cy="290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i="1" dirty="0"/>
            <a:t>Source: KSDE, NAEP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0.425</cdr:x>
      <cdr:y>0.92962</cdr:y>
    </cdr:from>
    <cdr:to>
      <cdr:x>0.90638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43256" y="3842243"/>
          <a:ext cx="3786737" cy="290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i="1" dirty="0"/>
            <a:t>Source: KSDE, NAEP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0.425</cdr:x>
      <cdr:y>0.92962</cdr:y>
    </cdr:from>
    <cdr:to>
      <cdr:x>0.90638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43256" y="3842243"/>
          <a:ext cx="3786737" cy="290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i="1" dirty="0"/>
            <a:t>Source: KSDE, NAEP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0.425</cdr:x>
      <cdr:y>0.92962</cdr:y>
    </cdr:from>
    <cdr:to>
      <cdr:x>0.90638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43256" y="3842243"/>
          <a:ext cx="3786737" cy="290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i="1" dirty="0"/>
            <a:t>Source: KSDE, NAEP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7A880-F338-47D9-9AF3-D475D6706C5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E8DFF-9053-4D25-8061-AC4449704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9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C23F3-4602-8718-CB3B-BC92D2530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A27C5C-A2BC-022C-EA8C-E388298F52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086399-E587-D5A8-DFC3-8FD26B0CED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700" dirty="0"/>
              <a:t>The National Assessment of Educational Progress (NAEP) consistently showed about a third of 8th graders proficient in reading from 1998 through 2017, then dropping to about 25%. The NAEP test, also known as The Nation’s Report Card, is the gold standard of measuring proficiency in reading and math.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DF24C-EF8C-2534-024D-1FE0B8D1C1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FCBCB5-73CC-49F2-86C3-1A55645B4F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4913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700" dirty="0"/>
              <a:t>State assessments showed very similar results in 2000 and 2001.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FCBCB5-73CC-49F2-86C3-1A55645B4F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083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700" dirty="0"/>
              <a:t>Then Kansas reduced proficiency standards as part of No Child Left Behind in 2002 and proficiency artificially jumped from 34% to 65% overnight. The increase wasn’t real, of course. The </a:t>
            </a:r>
            <a:r>
              <a:rPr lang="en-US" sz="700" dirty="0" err="1"/>
              <a:t>kansas</a:t>
            </a:r>
            <a:r>
              <a:rPr lang="en-US" sz="700" dirty="0"/>
              <a:t> department of education reduced the proficiency standard. It’s like having 90 to 100 qualifying for an A, then changing the standard for an A to 70-100.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FCBCB5-73CC-49F2-86C3-1A55645B4F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1806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700" dirty="0"/>
              <a:t>The US Dept of Education said Kansas had low proficiency standards for many years, which is why state assessment results were so much higher than on the Nation’s Report Card.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FCBCB5-73CC-49F2-86C3-1A55645B4F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2048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700" dirty="0"/>
              <a:t>The state school board went back to having high proficiency standards in 2015, and proficiency fell to 30%, and about the same as NAEP. The state assessment and NAEP showed very similar results from 2015 through 2024.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FCBCB5-73CC-49F2-86C3-1A55645B4F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1741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600" dirty="0"/>
              <a:t>This year, the state school board reduced the proficiency standard again, and proficiency more than doubled, going from 22% to 46%. They say they didn’t reduce rigor, but that’s just not believable.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FCBCB5-73CC-49F2-86C3-1A55645B4F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0110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3DEBA-60F6-1C8E-9DBE-16A0529B5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B340A-9F6E-534B-7F48-F3D0F4DB1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942FA-F3B0-5E49-2C3F-17363B0ED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DAA6E-B592-1785-2646-DAD9667B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8492D-302D-0EB3-011C-77275CF37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6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845F-F796-BB27-D2A5-8D0372A51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38817-1A0B-8CD3-9C50-CC1C564E1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A9A14-0A9D-B104-ADBE-84CE3390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71569-1AE2-79E8-3A5C-6E914A99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E043E-C4F8-02E5-FE03-EF5F4A30A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2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5ED5D7-8289-AD04-FF0E-E5C7A4F7FC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3E1767-B7A8-920C-4C8D-CE31C6EE3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8DEFF-9EF6-FDA5-2281-1A7422250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2F574-C9BA-1F03-AD97-BC3EDA45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B401E-51C9-B1BB-B22D-DD9287ECB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19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6FAF9-33FE-5B22-DFAD-3188945FCB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51B103-6674-983A-EF16-4E4C003D3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7BCB4-EDE5-68CE-ADB7-44B1828D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C3FE9-C779-7260-D734-A50F2D49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350FB-C9C5-CBA3-1D8E-C425C0001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BA3190-3A24-2ABF-C488-0AC5D12FC757}"/>
              </a:ext>
            </a:extLst>
          </p:cNvPr>
          <p:cNvSpPr txBox="1"/>
          <p:nvPr userDrawn="1"/>
        </p:nvSpPr>
        <p:spPr>
          <a:xfrm>
            <a:off x="0" y="-21062"/>
            <a:ext cx="12192000" cy="338554"/>
          </a:xfrm>
          <a:prstGeom prst="rect">
            <a:avLst/>
          </a:prstGeom>
          <a:solidFill>
            <a:srgbClr val="9A0000"/>
          </a:solidFill>
        </p:spPr>
        <p:txBody>
          <a:bodyPr wrap="square" rtlCol="0">
            <a:spAutoFit/>
          </a:bodyPr>
          <a:lstStyle/>
          <a:p>
            <a:r>
              <a:rPr lang="en-US" sz="1600" baseline="0" dirty="0">
                <a:solidFill>
                  <a:schemeClr val="bg1"/>
                </a:solidFill>
              </a:rPr>
              <a:t>                                                                             Resolving the School Funding / Student Achievement Challenge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6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D0E41-54C1-43D7-3E64-8B18FC9C7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81B49-2BF7-007C-4120-B5523C8BF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A5542-E207-B49A-B1C2-6C6162C98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4EE92-655E-A614-B7A7-7BA7F8A4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F16C4-627F-4960-8BF0-95F48C380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020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E37E3-FAFB-F7D0-CBC5-0B22459F4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A2F1F-6AD2-0546-C9B6-F0F6BB725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1F3BC-2791-6E29-E94E-2391C9A12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BA3E2-153D-AA1F-6735-40C510538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3106C-F5A5-8BB5-7394-DE0A0A490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91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9691F-81BB-C78E-B1B0-8FED1CF50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2CEC3-D1D3-E89B-39D3-E77AE146A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391BA-FDD0-8F37-79BE-BCF5A063A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899AF-6D38-D585-6C0D-20CB97A8C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4CE9D-D2AE-3C8B-8EB4-17E2258B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3711D-9D99-4416-1D67-A94E356FB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04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32CED-80C6-371D-51A0-4252ABA91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E3E3F-4398-E4AF-7770-5B69A03E3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DD21B-3678-67E4-1E2B-27AFAF9A2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696BE-2D33-3048-0AB2-1FE6A1328C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5F877-C192-A431-E46B-BDADC369FF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6FAD49-4DB6-871F-8A23-C5EB7DC98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BCF310-47B3-29DF-9563-F6CAF4C8D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9A3234-984E-3D60-1754-CF2B060DF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79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30CD0-CF98-573A-667F-DA1E0CA6D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867B0D-5C82-4769-1991-9CFC1CD90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9009B8-7110-6BDE-9696-41A7DBBEE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2B4BA0-C301-29EC-EFEC-1BA4BC983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87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61190A-2E7E-EE91-8C7C-1CDF79ED5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090296-12E8-40E0-E471-2E7B27743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BBC82-C23A-28CF-2618-13496F10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96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C8E81-6467-C9FB-4E54-90272638A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C89B4-C704-4545-8EC3-087EDEC14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E055AB-FAA8-8FE8-29E5-10D41647B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A52D5-2EF6-CFEC-5536-C50149FAB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265FA-3E7C-2073-0155-1717544F4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F4C47-F927-A02A-C5B5-6AB7177ED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3CC8-4DB7-A878-01C4-8295D2CD0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8347F-8D85-FFF4-32A1-E631DCE5A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213D3-4690-DBC9-E285-5BFC59C06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F62B2-B885-C2AD-9979-953F9C2D4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9E879-3CE7-DDAB-09F9-093E46B6A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42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591AF-45C2-15DB-234F-DB5F0C2C0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0D6646-EB0B-E309-5ED8-1ADE00D394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003-AC6C-71E4-B43F-F63DC81DE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C390B-6F16-19F5-E42D-0EBB4B20B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0A72A-D3EE-DC9E-EE61-F84D940B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5D2B06-61C5-7B0B-A5AC-9E56AACCD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94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1D572-0EE7-22F0-ADBC-A8E932D7A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961ECA-0110-7592-9BAB-87172A209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F8C39-BB4F-AC51-02BF-7BC88FAF3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C3BFC-B789-E249-D427-7C13F10E4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DE555-901F-B60E-ADE6-2D3D7F0D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103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36DA26-F192-B24B-48A5-DCD76F5B39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2572D-60D6-731C-31F2-72F24C993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2A7F3-09BD-D228-AAB3-4BFF7218F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6/19/2018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5F9D-C38B-5919-9C85-E8477D120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005F5-1704-0E38-0015-7B79B9FEA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1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328F6-5735-1599-E0E4-EA2957FE9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B7BBE-B3B1-99D6-7E86-343D15D27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D1DF0-7CA9-155C-81B8-B0E814E54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85869-7E24-8634-C409-72859084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6C293-CD0E-B205-AF1B-97B9A13E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7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097C3-6351-2832-F839-9B6F66637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FFE96-612F-52C0-70DA-145122370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D1337D-FE6A-81F6-4CDF-07B2687DA1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C6157-C4D2-6328-0B1E-8E1D90A8B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DDDAE8-7362-2E32-D69F-5FBC09FE8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B988E-A370-2A01-6F6B-588A667CA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1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9B989-DEE3-71E5-6CE4-0161A9825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13267-ACE7-90CE-ACFB-AC82310C5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D083E-2172-D696-099E-20CFA953B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4ED68-B4EF-0EE7-F8F7-DBE6059C3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7FCE15-379F-6D8F-B609-A4D7D30F4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2E405F-8D70-976B-780A-E5CDB7284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21E685-A210-E93A-6888-1BBFEBE5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7D4979-67D4-EA57-8553-B66FA463C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2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AD32-3761-22C8-4D11-466B054E5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3510E-C351-4F4F-110A-F7F8F6789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5D91BA-EC90-5B88-52C3-2EBA9A44F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E666C-703A-B6BA-D2C8-2639AED7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8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FEEC37-A231-E623-741B-FB4817A3C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177A51-83C9-7E26-2695-0A51B162E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EAB4F6-D4F4-AB6C-8650-9973DA30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9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7F33C-EAB2-A43E-E7A5-26B5DB1EE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1209C-4A0B-5811-24E5-00F05307E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02FFB-5D22-92CA-F173-D1E9BC6777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D9442D-514E-EF02-5236-56634CB9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399DC9-9CD7-E67E-D3D8-2CD815C4B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C38A9-FE65-C1F1-FE89-44094782B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74821-1A4E-B3CF-790C-C2F24734A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3FCD7-6754-0F19-DAAE-6EE3D9C51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4010F-6D60-960F-255D-2AFE17D66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38381-5DA0-87F5-8E43-358870AB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FF213-3AEB-8354-E274-6ABCE900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236B9-7239-5C60-68A4-4F4ACFED0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89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310CE7-A6A1-E437-3DF1-042BF2CA7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E1E75-BF16-3E32-A45B-107366D37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0370A-9927-9B68-2146-8E59EB9A3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55B05-D2B3-474C-A01C-432A3F12276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F1847-ED83-5FDE-F2A2-089BA0519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52AC8-E056-07CD-276A-9FDADA712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A98E43-3503-4517-9698-97439A676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0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B216A4-290B-DC9D-BE40-CBC885A4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7ABF4-9258-4D1E-D639-1DAD8301C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40E8-54CF-FD99-F347-90F00F1544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6/19/2018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1E01A-663B-84FA-FEA6-87A214045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B67B4-9F3E-DDE1-C162-84D8377E2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5FDBBD-691C-40C9-94A3-C0AC1FB42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17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931BA-C6A3-8758-884A-C4ED1C15F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5791" y="1558637"/>
            <a:ext cx="9313718" cy="3148445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rgbClr val="FFC000"/>
                </a:solidFill>
              </a:rPr>
              <a:t>KSDE &amp; State Board of Ed Reduced Proficiency Standards to make outcomes look better …and this isn’t the first time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298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D976A4-7E91-37A2-CFDD-0A23717B6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A45545E5-7BD1-D12B-93EA-8A039FA09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766" y="221697"/>
            <a:ext cx="9615488" cy="1325562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 results are artificially inflated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BA85294-5F09-FC25-0A82-CF6DEB1C83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26661" y="1742333"/>
            <a:ext cx="4873055" cy="398580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21E3FCE-3114-171F-8A46-279AD8424C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091" y="1742333"/>
            <a:ext cx="4780316" cy="398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7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287EC2-B23E-5DC3-8E78-D76C0EA9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5B58644D-B292-1BD1-CD2E-F56DF589C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766" y="221697"/>
            <a:ext cx="9615488" cy="1325562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 results are artificially inflated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81EAB8-86BF-C70E-9DFC-6C1FBBB76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942" y="1742333"/>
            <a:ext cx="4941304" cy="39858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E9D36A-85C7-AE3D-2271-7A26BEE656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756" y="1742333"/>
            <a:ext cx="4711697" cy="398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93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86334FD8-67B9-186E-1628-AA9B48FCC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250" y="211549"/>
            <a:ext cx="9615488" cy="1325562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NAEP, ACT also shows declines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AB3F3A-2263-888D-ADE7-8701EAA66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5009" y="1371599"/>
            <a:ext cx="7994909" cy="500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1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D126B-F33A-8E52-0505-1CA081D19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Legislators can override KSDE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48D8-A897-520D-EAC1-D05150AF5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C000"/>
                </a:solidFill>
              </a:rPr>
              <a:t>Low, ever-changing standards prevent school boards from tracking student progress.</a:t>
            </a:r>
          </a:p>
          <a:p>
            <a:endParaRPr lang="en-US" sz="1800" dirty="0">
              <a:solidFill>
                <a:srgbClr val="FFC000"/>
              </a:solidFill>
            </a:endParaRPr>
          </a:p>
          <a:p>
            <a:r>
              <a:rPr lang="en-US" sz="3200" dirty="0">
                <a:solidFill>
                  <a:srgbClr val="FFC000"/>
                </a:solidFill>
              </a:rPr>
              <a:t>Oklahoma lowered the bar in 2024 but has since reversed course.</a:t>
            </a:r>
          </a:p>
          <a:p>
            <a:endParaRPr lang="en-US" sz="1800" dirty="0">
              <a:solidFill>
                <a:srgbClr val="FFC000"/>
              </a:solidFill>
            </a:endParaRPr>
          </a:p>
          <a:p>
            <a:r>
              <a:rPr lang="en-US" sz="3200" dirty="0">
                <a:solidFill>
                  <a:srgbClr val="FFC000"/>
                </a:solidFill>
              </a:rPr>
              <a:t>If you want to return to high standards and be able to track progress…Legislators need to hear from you.</a:t>
            </a:r>
          </a:p>
        </p:txBody>
      </p:sp>
    </p:spTree>
    <p:extLst>
      <p:ext uri="{BB962C8B-B14F-4D97-AF65-F5344CB8AC3E}">
        <p14:creationId xmlns:p14="http://schemas.microsoft.com/office/powerpoint/2010/main" val="263251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CB8F99-5A88-91EE-F2CA-949470839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3E938-1781-36BE-025D-8CD6B955C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Bogus rationale for reducing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06A09-5E38-3E93-E68C-4618BED30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rgbClr val="FFC000"/>
                </a:solidFill>
              </a:rPr>
              <a:t>After years of bragging about having high standards equating to Proficient on NAEP, they now say the NAEP standard is too high.</a:t>
            </a:r>
          </a:p>
          <a:p>
            <a:endParaRPr lang="en-US" sz="1800" dirty="0">
              <a:solidFill>
                <a:srgbClr val="FFC000"/>
              </a:solidFill>
            </a:endParaRPr>
          </a:p>
          <a:p>
            <a:r>
              <a:rPr lang="en-US" sz="3200" dirty="0">
                <a:solidFill>
                  <a:srgbClr val="FFC000"/>
                </a:solidFill>
              </a:rPr>
              <a:t>NAEP Proficient: “represents solid academic performance for each grade assessed…demonstrated competency over challenging subject matter.”</a:t>
            </a:r>
          </a:p>
          <a:p>
            <a:endParaRPr lang="en-US" sz="1800" dirty="0">
              <a:solidFill>
                <a:srgbClr val="FFC000"/>
              </a:solidFill>
            </a:endParaRPr>
          </a:p>
          <a:p>
            <a:r>
              <a:rPr lang="en-US" sz="3200" dirty="0">
                <a:solidFill>
                  <a:srgbClr val="FFC000"/>
                </a:solidFill>
              </a:rPr>
              <a:t>NAEP Basic: “denotes partial mastery of the knowledge and skills.” </a:t>
            </a:r>
          </a:p>
        </p:txBody>
      </p:sp>
    </p:spTree>
    <p:extLst>
      <p:ext uri="{BB962C8B-B14F-4D97-AF65-F5344CB8AC3E}">
        <p14:creationId xmlns:p14="http://schemas.microsoft.com/office/powerpoint/2010/main" val="272858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4DC9E5-9B62-F4BB-DD81-84373161B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B2001-9549-C991-7F23-A68D6569E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NAEP 2022 mapping study: 8</a:t>
            </a:r>
            <a:r>
              <a:rPr lang="en-US" baseline="30000" dirty="0">
                <a:solidFill>
                  <a:srgbClr val="FFC000"/>
                </a:solidFill>
              </a:rPr>
              <a:t>th</a:t>
            </a:r>
            <a:r>
              <a:rPr lang="en-US" dirty="0">
                <a:solidFill>
                  <a:srgbClr val="FFC000"/>
                </a:solidFill>
              </a:rPr>
              <a:t> Grade Reading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A2A8298-F334-6257-BB70-BA429F1E51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4768" y="1558636"/>
            <a:ext cx="11475427" cy="39693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7EE908B-7CFC-C85E-B91D-E58DCF8C24F1}"/>
              </a:ext>
            </a:extLst>
          </p:cNvPr>
          <p:cNvSpPr txBox="1"/>
          <p:nvPr/>
        </p:nvSpPr>
        <p:spPr>
          <a:xfrm>
            <a:off x="2651413" y="5953991"/>
            <a:ext cx="6702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Lower standard will likely equate to NAEP Basic</a:t>
            </a:r>
          </a:p>
        </p:txBody>
      </p:sp>
    </p:spTree>
    <p:extLst>
      <p:ext uri="{BB962C8B-B14F-4D97-AF65-F5344CB8AC3E}">
        <p14:creationId xmlns:p14="http://schemas.microsoft.com/office/powerpoint/2010/main" val="338467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AB4FF6-ED2C-1A8E-1612-A30E0C6A0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E00DBEB-DFB1-99C4-80C2-B67130E85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600058"/>
              </p:ext>
            </p:extLst>
          </p:nvPr>
        </p:nvGraphicFramePr>
        <p:xfrm>
          <a:off x="1849842" y="1622324"/>
          <a:ext cx="8513358" cy="473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CF07FE1F-822B-9BE7-1FDC-42EBAAAB8D7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094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chemeClr val="bg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Proficiency jumps when KSDE reduces standards</a:t>
            </a:r>
          </a:p>
        </p:txBody>
      </p:sp>
    </p:spTree>
    <p:extLst>
      <p:ext uri="{BB962C8B-B14F-4D97-AF65-F5344CB8AC3E}">
        <p14:creationId xmlns:p14="http://schemas.microsoft.com/office/powerpoint/2010/main" val="170801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advTm="20367">
        <p14:reveal/>
      </p:transition>
    </mc:Choice>
    <mc:Fallback xmlns="">
      <p:transition advTm="2036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22B8EA-5A7F-5262-504D-B2409E26F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63B627D-F0DA-0411-8B78-350A16B40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5418998"/>
              </p:ext>
            </p:extLst>
          </p:nvPr>
        </p:nvGraphicFramePr>
        <p:xfrm>
          <a:off x="1849842" y="1622324"/>
          <a:ext cx="8513358" cy="473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3FB243-168E-EDF1-9781-D4673BE49B5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094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chemeClr val="bg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Proficiency jumps when KSDE reduces standards</a:t>
            </a:r>
          </a:p>
        </p:txBody>
      </p:sp>
    </p:spTree>
    <p:extLst>
      <p:ext uri="{BB962C8B-B14F-4D97-AF65-F5344CB8AC3E}">
        <p14:creationId xmlns:p14="http://schemas.microsoft.com/office/powerpoint/2010/main" val="195119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946"/>
    </mc:Choice>
    <mc:Fallback xmlns="">
      <p:transition advTm="594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0E8952-C455-27F3-18B8-BF52D1B1F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49C3FB9-E8EF-B1F4-48C2-D63DD4EAAA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109149"/>
              </p:ext>
            </p:extLst>
          </p:nvPr>
        </p:nvGraphicFramePr>
        <p:xfrm>
          <a:off x="1849842" y="1622324"/>
          <a:ext cx="8513358" cy="473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68051AF-8F36-F73F-B55B-1CF9F73D7F1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094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chemeClr val="bg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Proficiency jumps when KSDE reduces standards</a:t>
            </a:r>
          </a:p>
        </p:txBody>
      </p:sp>
    </p:spTree>
    <p:extLst>
      <p:ext uri="{BB962C8B-B14F-4D97-AF65-F5344CB8AC3E}">
        <p14:creationId xmlns:p14="http://schemas.microsoft.com/office/powerpoint/2010/main" val="172439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6008"/>
    </mc:Choice>
    <mc:Fallback xmlns="">
      <p:transition advTm="260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98448C-2E79-662A-D4A3-346E9D0DA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C75715E-0DEE-86EF-22C5-EFBB5C9411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966081"/>
              </p:ext>
            </p:extLst>
          </p:nvPr>
        </p:nvGraphicFramePr>
        <p:xfrm>
          <a:off x="1849842" y="1622324"/>
          <a:ext cx="8513358" cy="473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73D7D61-07E7-D744-1B7B-B18F9FE6A22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094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chemeClr val="bg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Proficiency jumps when KSDE reduces standards</a:t>
            </a:r>
          </a:p>
        </p:txBody>
      </p:sp>
    </p:spTree>
    <p:extLst>
      <p:ext uri="{BB962C8B-B14F-4D97-AF65-F5344CB8AC3E}">
        <p14:creationId xmlns:p14="http://schemas.microsoft.com/office/powerpoint/2010/main" val="160140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1559"/>
    </mc:Choice>
    <mc:Fallback xmlns="">
      <p:transition advTm="115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D09EE1-9684-8792-E46E-FE3983498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EC9258F-9929-9D9E-E3FF-636B3229EF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000503"/>
              </p:ext>
            </p:extLst>
          </p:nvPr>
        </p:nvGraphicFramePr>
        <p:xfrm>
          <a:off x="1849842" y="1622324"/>
          <a:ext cx="8513358" cy="473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BA26576-5C3D-3F54-EE54-A181E01B74B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094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chemeClr val="bg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Proficiency jumps when KSDE reduces standards</a:t>
            </a:r>
          </a:p>
        </p:txBody>
      </p:sp>
    </p:spTree>
    <p:extLst>
      <p:ext uri="{BB962C8B-B14F-4D97-AF65-F5344CB8AC3E}">
        <p14:creationId xmlns:p14="http://schemas.microsoft.com/office/powerpoint/2010/main" val="230886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6399"/>
    </mc:Choice>
    <mc:Fallback xmlns="">
      <p:transition advTm="16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CA040D-6BE9-FDEE-9A80-728D3BC24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D28982D-5624-6776-8C82-19856D404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376701"/>
              </p:ext>
            </p:extLst>
          </p:nvPr>
        </p:nvGraphicFramePr>
        <p:xfrm>
          <a:off x="1849842" y="1622324"/>
          <a:ext cx="8513358" cy="473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0055FD8-D108-BA2F-E19E-3866637AEEC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094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chemeClr val="bg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Proficiency jumps when KSDE reduces standards</a:t>
            </a:r>
          </a:p>
        </p:txBody>
      </p:sp>
    </p:spTree>
    <p:extLst>
      <p:ext uri="{BB962C8B-B14F-4D97-AF65-F5344CB8AC3E}">
        <p14:creationId xmlns:p14="http://schemas.microsoft.com/office/powerpoint/2010/main" val="67974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438"/>
    </mc:Choice>
    <mc:Fallback xmlns="">
      <p:transition advTm="154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4693</TotalTime>
  <Words>517</Words>
  <Application>Microsoft Office PowerPoint</Application>
  <PresentationFormat>Widescreen</PresentationFormat>
  <Paragraphs>48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2_Office Theme</vt:lpstr>
      <vt:lpstr>KSDE &amp; State Board of Ed Reduced Proficiency Standards to make outcomes look better …and this isn’t the first time</vt:lpstr>
      <vt:lpstr>Bogus rationale for reducing standards</vt:lpstr>
      <vt:lpstr>NAEP 2022 mapping study: 8th Grade Reading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District results are artificially inflated</vt:lpstr>
      <vt:lpstr>District results are artificially inflated</vt:lpstr>
      <vt:lpstr>Like NAEP, ACT also shows declines</vt:lpstr>
      <vt:lpstr>Legislators can override KSDE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Dave Trabert</dc:creator>
  <cp:lastModifiedBy>Tracy Frederick</cp:lastModifiedBy>
  <cp:revision>2</cp:revision>
  <dcterms:created xsi:type="dcterms:W3CDTF">2025-09-26T16:53:03Z</dcterms:created>
  <dcterms:modified xsi:type="dcterms:W3CDTF">2025-10-23T12:30:55Z</dcterms:modified>
</cp:coreProperties>
</file>