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258" r:id="rId4"/>
    <p:sldId id="285" r:id="rId5"/>
    <p:sldId id="259" r:id="rId6"/>
    <p:sldId id="260" r:id="rId7"/>
    <p:sldId id="261" r:id="rId8"/>
    <p:sldId id="262" r:id="rId9"/>
    <p:sldId id="263" r:id="rId10"/>
    <p:sldId id="286" r:id="rId11"/>
    <p:sldId id="264" r:id="rId12"/>
    <p:sldId id="265" r:id="rId13"/>
    <p:sldId id="266" r:id="rId14"/>
    <p:sldId id="268" r:id="rId15"/>
    <p:sldId id="267" r:id="rId16"/>
    <p:sldId id="291" r:id="rId17"/>
    <p:sldId id="283" r:id="rId18"/>
    <p:sldId id="269" r:id="rId19"/>
    <p:sldId id="287" r:id="rId20"/>
    <p:sldId id="288" r:id="rId21"/>
    <p:sldId id="289" r:id="rId22"/>
    <p:sldId id="270" r:id="rId23"/>
    <p:sldId id="292" r:id="rId24"/>
    <p:sldId id="271" r:id="rId25"/>
    <p:sldId id="284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0" r:id="rId35"/>
    <p:sldId id="281" r:id="rId36"/>
    <p:sldId id="290" r:id="rId37"/>
    <p:sldId id="282" r:id="rId3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2C2C"/>
    <a:srgbClr val="F4F5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69"/>
    <p:restoredTop sz="94610"/>
  </p:normalViewPr>
  <p:slideViewPr>
    <p:cSldViewPr snapToGrid="0" snapToObjects="1">
      <p:cViewPr varScale="1">
        <p:scale>
          <a:sx n="161" d="100"/>
          <a:sy n="161" d="100"/>
        </p:scale>
        <p:origin x="1024" y="9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8943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7DCEDE-D3DE-69EE-CCEC-E7E028811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5D3060-1DB5-2611-1BA6-30E0E459CF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A20A57-2BB7-477B-F46D-B350F7EA90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05974D-5EFC-EC45-EF98-C8C7E93B8F5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8257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3EB94F-3FD1-9019-BBE3-03F369D60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37E8D2-85A0-C529-D5DB-A983816770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F3F7E6-4C6E-164F-7F7B-C64AE949E7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D7112E-4355-78B5-16E5-B1CB616150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4019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4BBDC-2689-7454-BAA3-F372CF82D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B518B8-EDCD-FFFD-D3DA-61B67B6EE1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7705F6-D2B0-40EF-450B-D4039190C3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1255C5-A0E0-1EE0-F304-5093BF47DB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250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CD2B09-5D8F-75F4-6DDB-633DB740B3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47E854-C694-3838-1AE6-CEB39AE8D8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1FA36F-C247-CEE8-C654-7BE44D93DF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E7C0BD-C82C-064B-8578-5B6DDFFA36B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6952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EB2739-1459-C86B-8B1C-538F11FF3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9681CF-4416-8419-8B40-31A047F900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854D15-E601-B301-562C-94655D89E0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005495-B7A8-775D-06E0-5C35144566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26902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0A41BD-254B-2C46-B447-F658F02498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F4D59C-E323-3608-7AA4-EE73886977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007428-5CD6-FC36-A01D-6C5B55CC83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C73BD0-B0A1-E47F-2E0D-9876A6382C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7553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74DF89-DE85-A871-1854-E95DEACA7B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1E2F89-D48C-63AA-3EF9-52019D4713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E0093D-BAE7-C7C7-C4F4-0D478D9F46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B6B466-E70B-2855-7E74-A2901EF2F8F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0123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0.png"/><Relationship Id="rId4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0.png"/><Relationship Id="rId4" Type="http://schemas.openxmlformats.org/officeDocument/2006/relationships/image" Target="../media/image8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6.png"/><Relationship Id="rId4" Type="http://schemas.openxmlformats.org/officeDocument/2006/relationships/image" Target="../media/image17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21.png"/><Relationship Id="rId4" Type="http://schemas.openxmlformats.org/officeDocument/2006/relationships/image" Target="../media/image19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B2D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GOVERN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731520" y="182880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0" b="1" dirty="0">
                <a:solidFill>
                  <a:srgbClr val="00B4D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DIFFERENTLY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Values-Based Governance for School Boards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731520" y="3566160"/>
            <a:ext cx="1371600" cy="36576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31520" y="3794760"/>
            <a:ext cx="7680960" cy="562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Aaron Salt</a:t>
            </a:r>
          </a:p>
          <a:p>
            <a:pPr marL="0" indent="0" algn="l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Founder, </a:t>
            </a:r>
            <a:r>
              <a:rPr lang="en-US" sz="1200" dirty="0" err="1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ChalkForge</a:t>
            </a:r>
            <a:endParaRPr lang="en-US" sz="1200" dirty="0">
              <a:solidFill>
                <a:srgbClr val="9CA3A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l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 VP, SBAE 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FIVE VALUE SETS TO NAVIGATE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a board member, you're constantly balancing competing value systems: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31520" y="1325880"/>
            <a:ext cx="7680960" cy="530352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731520" y="1325880"/>
            <a:ext cx="54864" cy="530352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051560" y="1362456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Values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3200400" y="1362456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personal paradigm — tightly held, core to who you are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1984248"/>
            <a:ext cx="7680960" cy="530352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731520" y="1984248"/>
            <a:ext cx="54864" cy="530352"/>
          </a:xfrm>
          <a:prstGeom prst="rect">
            <a:avLst/>
          </a:prstGeom>
          <a:solidFill>
            <a:srgbClr val="0096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051560" y="2020824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 Values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3200400" y="2020824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your values overlap with fellow members — shared ground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731520" y="2642616"/>
            <a:ext cx="7680960" cy="530352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731520" y="2642616"/>
            <a:ext cx="54864" cy="530352"/>
          </a:xfrm>
          <a:prstGeom prst="rect">
            <a:avLst/>
          </a:prstGeom>
          <a:solidFill>
            <a:srgbClr val="0083A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1051560" y="2679192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District Values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3200400" y="2679192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Amalgamation of views built over decades — drives daily operations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731520" y="3300984"/>
            <a:ext cx="7680960" cy="530352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731520" y="3300984"/>
            <a:ext cx="54864" cy="530352"/>
          </a:xfrm>
          <a:prstGeom prst="rect">
            <a:avLst/>
          </a:prstGeom>
          <a:solidFill>
            <a:srgbClr val="006E8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1051560" y="333756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Societal Values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3200400" y="3337560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undercurrents — can linger in policy long after they shift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731520" y="3959352"/>
            <a:ext cx="7680960" cy="530352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731520" y="3959352"/>
            <a:ext cx="54864" cy="530352"/>
          </a:xfrm>
          <a:prstGeom prst="rect">
            <a:avLst/>
          </a:prstGeom>
          <a:solidFill>
            <a:srgbClr val="3645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1051560" y="3995928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Values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3200400" y="3995928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Activist groups, chambers, neighborhoods — often expect you to champion theirs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731520" y="4709160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00B4D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challenge: stay true to your values while considering the others. VBG helps you navigate this.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2B2D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QUICK SELF-CHECK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91440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honest with yourself: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594360"/>
          </a:xfrm>
          <a:prstGeom prst="rect">
            <a:avLst/>
          </a:prstGeom>
          <a:solidFill>
            <a:srgbClr val="3A3D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14400" y="16276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B4D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463040" y="1627632"/>
            <a:ext cx="6583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every board member recite your district's mission from memory?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731520" y="2331720"/>
            <a:ext cx="7680960" cy="594360"/>
          </a:xfrm>
          <a:prstGeom prst="rect">
            <a:avLst/>
          </a:prstGeom>
          <a:solidFill>
            <a:srgbClr val="3A3D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914400" y="240487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B4D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463040" y="2404872"/>
            <a:ext cx="6583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percentage of your board agenda items directly relate to academics?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731520" y="3108960"/>
            <a:ext cx="7680960" cy="594360"/>
          </a:xfrm>
          <a:prstGeom prst="rect">
            <a:avLst/>
          </a:prstGeom>
          <a:solidFill>
            <a:srgbClr val="3A3D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914400" y="31821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B4D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463040" y="3182112"/>
            <a:ext cx="6583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did your board last change its mind based on student outcome data?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731520" y="3886200"/>
            <a:ext cx="7680960" cy="594360"/>
          </a:xfrm>
          <a:prstGeom prst="rect">
            <a:avLst/>
          </a:prstGeom>
          <a:solidFill>
            <a:srgbClr val="3A3D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914400" y="395935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B4D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463040" y="3959352"/>
            <a:ext cx="6583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Would your superintendent describe the board as supportive partners — or obstacles?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731520" y="457200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00B4D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If these are hard to answer, that's exactly why VBG matters.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2B2D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37160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kern="0" spc="4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828800"/>
            <a:ext cx="76809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VBG</a:t>
            </a:r>
            <a:endParaRPr lang="en-US" sz="4400" dirty="0"/>
          </a:p>
          <a:p>
            <a:pPr marL="0" indent="0" algn="l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Framework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731520" y="356616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tenets. One mission: student outcomes.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VALUES-BASED GOVERNANCE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097280"/>
            <a:ext cx="7680960" cy="146304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097280" y="1188720"/>
            <a:ext cx="69494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approach to leading and stewarding an organization where decisions and actions are guided by a set of core values, aligning personal, organizational, and stakeholder principles for ethical and effective management.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31520" y="2926080"/>
            <a:ext cx="256032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731520" y="2926080"/>
            <a:ext cx="256032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7360" y="3154680"/>
            <a:ext cx="457200" cy="457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31520" y="36576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Alignment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868680" y="416052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Operations match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 &amp; vision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3566160" y="2926080"/>
            <a:ext cx="256032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3566160" y="2926080"/>
            <a:ext cx="256032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154680"/>
            <a:ext cx="457200" cy="45720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566160" y="36576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Development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3703320" y="416052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Values encoded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governance</a:t>
            </a:r>
            <a:endParaRPr lang="en-US" sz="1100" dirty="0"/>
          </a:p>
        </p:txBody>
      </p:sp>
      <p:sp>
        <p:nvSpPr>
          <p:cNvPr id="16" name="Shape 12"/>
          <p:cNvSpPr/>
          <p:nvPr/>
        </p:nvSpPr>
        <p:spPr>
          <a:xfrm>
            <a:off x="6400800" y="2926080"/>
            <a:ext cx="256032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3"/>
          <p:cNvSpPr/>
          <p:nvPr/>
        </p:nvSpPr>
        <p:spPr>
          <a:xfrm>
            <a:off x="6400800" y="2926080"/>
            <a:ext cx="256032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06640" y="3154680"/>
            <a:ext cx="457200" cy="45720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400800" y="36576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Cultural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Adaptation</a:t>
            </a:r>
            <a:endParaRPr lang="en-US" sz="1400" dirty="0"/>
          </a:p>
        </p:txBody>
      </p:sp>
      <p:sp>
        <p:nvSpPr>
          <p:cNvPr id="20" name="Text 15"/>
          <p:cNvSpPr/>
          <p:nvPr/>
        </p:nvSpPr>
        <p:spPr>
          <a:xfrm>
            <a:off x="6537960" y="416052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Values internalized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across the district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7432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71600" y="274320"/>
            <a:ext cx="7040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TENET 1: STRATEGIC ALIGNMENT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731520" y="10972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731520" y="1097280"/>
            <a:ext cx="54864" cy="109728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1097280" y="1097280"/>
            <a:ext cx="6949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Operations and day-to-day actions align with your mission, vision, and core values.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31520" y="246888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aligned, districts see: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731520" y="301752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5840" y="3090672"/>
            <a:ext cx="347472" cy="347472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554480" y="3017520"/>
            <a:ext cx="6492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 operating costs through focused priorities</a:t>
            </a:r>
            <a:endParaRPr lang="en-US" sz="1400" dirty="0"/>
          </a:p>
        </p:txBody>
      </p:sp>
      <p:sp>
        <p:nvSpPr>
          <p:cNvPr id="12" name="Shape 8"/>
          <p:cNvSpPr/>
          <p:nvPr/>
        </p:nvSpPr>
        <p:spPr>
          <a:xfrm>
            <a:off x="731520" y="365760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5840" y="3730752"/>
            <a:ext cx="347472" cy="347472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554480" y="3657600"/>
            <a:ext cx="6492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Increased staff morale from clear direction</a:t>
            </a:r>
            <a:endParaRPr lang="en-US" sz="1400" dirty="0"/>
          </a:p>
        </p:txBody>
      </p:sp>
      <p:sp>
        <p:nvSpPr>
          <p:cNvPr id="15" name="Shape 10"/>
          <p:cNvSpPr/>
          <p:nvPr/>
        </p:nvSpPr>
        <p:spPr>
          <a:xfrm>
            <a:off x="731520" y="429768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5840" y="4370832"/>
            <a:ext cx="347472" cy="347472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1554480" y="4297680"/>
            <a:ext cx="6492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Increased stakeholder support from transparent decision making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FOUNDATIONAL DOCUMENTS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86868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decision should filter through these foundational elements: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31520" y="1417320"/>
            <a:ext cx="7680960" cy="45720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141732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960120" y="2011680"/>
            <a:ext cx="7223760" cy="457200"/>
          </a:xfrm>
          <a:prstGeom prst="rect">
            <a:avLst/>
          </a:prstGeom>
          <a:solidFill>
            <a:srgbClr val="0096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960120" y="2011680"/>
            <a:ext cx="7223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1188720" y="2606040"/>
            <a:ext cx="6766560" cy="457200"/>
          </a:xfrm>
          <a:prstGeom prst="rect">
            <a:avLst/>
          </a:prstGeom>
          <a:solidFill>
            <a:srgbClr val="0083A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1188720" y="2606040"/>
            <a:ext cx="6766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Unique Value Proposition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1417320" y="3200400"/>
            <a:ext cx="6309360" cy="457200"/>
          </a:xfrm>
          <a:prstGeom prst="rect">
            <a:avLst/>
          </a:prstGeom>
          <a:solidFill>
            <a:srgbClr val="006E8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417320" y="3200400"/>
            <a:ext cx="6309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Values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1645920" y="3794760"/>
            <a:ext cx="5852160" cy="457200"/>
          </a:xfrm>
          <a:prstGeom prst="rect">
            <a:avLst/>
          </a:prstGeom>
          <a:solidFill>
            <a:srgbClr val="3645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1645920" y="3794760"/>
            <a:ext cx="5852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Governing Policies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F4F5F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181E8C-E1D5-F031-FD99-88280785D9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18C32AD8-A208-2C9B-1F26-4B7025255F09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C5984184-3F1C-3D93-20A4-83F5A90486C1}"/>
              </a:ext>
            </a:extLst>
          </p:cNvPr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DECISION LENS</a:t>
            </a:r>
            <a:endParaRPr lang="en-US" sz="28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5DE0F2E5-E7D8-2A09-9B6F-1E88AA15D47F}"/>
              </a:ext>
            </a:extLst>
          </p:cNvPr>
          <p:cNvSpPr/>
          <p:nvPr/>
        </p:nvSpPr>
        <p:spPr>
          <a:xfrm>
            <a:off x="731520" y="86868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decision should filter through these foundational elements:</a:t>
            </a:r>
            <a:endParaRPr lang="en-US" sz="1400" dirty="0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6F642E14-7A43-6269-D524-BC69DBBCFB9D}"/>
              </a:ext>
            </a:extLst>
          </p:cNvPr>
          <p:cNvSpPr/>
          <p:nvPr/>
        </p:nvSpPr>
        <p:spPr>
          <a:xfrm>
            <a:off x="731520" y="1417320"/>
            <a:ext cx="7680960" cy="45720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173264E9-E0D1-F324-691E-AF4F04785FC8}"/>
              </a:ext>
            </a:extLst>
          </p:cNvPr>
          <p:cNvSpPr/>
          <p:nvPr/>
        </p:nvSpPr>
        <p:spPr>
          <a:xfrm>
            <a:off x="731520" y="141732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</a:t>
            </a:r>
            <a:endParaRPr lang="en-US" sz="150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48EE9510-5403-4F00-8D77-686CB9A90559}"/>
              </a:ext>
            </a:extLst>
          </p:cNvPr>
          <p:cNvSpPr/>
          <p:nvPr/>
        </p:nvSpPr>
        <p:spPr>
          <a:xfrm>
            <a:off x="960120" y="2011680"/>
            <a:ext cx="7223760" cy="457200"/>
          </a:xfrm>
          <a:prstGeom prst="rect">
            <a:avLst/>
          </a:prstGeom>
          <a:solidFill>
            <a:srgbClr val="0096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F53313D9-4ACB-8FF7-45FF-51FE3B811691}"/>
              </a:ext>
            </a:extLst>
          </p:cNvPr>
          <p:cNvSpPr/>
          <p:nvPr/>
        </p:nvSpPr>
        <p:spPr>
          <a:xfrm>
            <a:off x="960120" y="2011680"/>
            <a:ext cx="7223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</a:t>
            </a:r>
            <a:endParaRPr lang="en-US" sz="1500" dirty="0"/>
          </a:p>
        </p:txBody>
      </p:sp>
      <p:sp>
        <p:nvSpPr>
          <p:cNvPr id="9" name="Shape 7">
            <a:extLst>
              <a:ext uri="{FF2B5EF4-FFF2-40B4-BE49-F238E27FC236}">
                <a16:creationId xmlns:a16="http://schemas.microsoft.com/office/drawing/2014/main" id="{8702DCBE-AF25-6314-D35C-37F0400893BC}"/>
              </a:ext>
            </a:extLst>
          </p:cNvPr>
          <p:cNvSpPr/>
          <p:nvPr/>
        </p:nvSpPr>
        <p:spPr>
          <a:xfrm>
            <a:off x="1188720" y="2606040"/>
            <a:ext cx="6766560" cy="457200"/>
          </a:xfrm>
          <a:prstGeom prst="rect">
            <a:avLst/>
          </a:prstGeom>
          <a:solidFill>
            <a:srgbClr val="0083A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0AFDC519-D7B0-0A98-3C44-B671494FA329}"/>
              </a:ext>
            </a:extLst>
          </p:cNvPr>
          <p:cNvSpPr/>
          <p:nvPr/>
        </p:nvSpPr>
        <p:spPr>
          <a:xfrm>
            <a:off x="1188720" y="2606040"/>
            <a:ext cx="6766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Unique Value Proposition</a:t>
            </a:r>
            <a:endParaRPr lang="en-US" sz="1500" dirty="0"/>
          </a:p>
        </p:txBody>
      </p:sp>
      <p:sp>
        <p:nvSpPr>
          <p:cNvPr id="11" name="Shape 9">
            <a:extLst>
              <a:ext uri="{FF2B5EF4-FFF2-40B4-BE49-F238E27FC236}">
                <a16:creationId xmlns:a16="http://schemas.microsoft.com/office/drawing/2014/main" id="{7404B622-AB1D-66BF-C6EC-B3AB110F681E}"/>
              </a:ext>
            </a:extLst>
          </p:cNvPr>
          <p:cNvSpPr/>
          <p:nvPr/>
        </p:nvSpPr>
        <p:spPr>
          <a:xfrm>
            <a:off x="1417320" y="3200400"/>
            <a:ext cx="6309360" cy="457200"/>
          </a:xfrm>
          <a:prstGeom prst="rect">
            <a:avLst/>
          </a:prstGeom>
          <a:solidFill>
            <a:srgbClr val="006E8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CF843A71-F3A9-8AC9-29DB-23D8129E8903}"/>
              </a:ext>
            </a:extLst>
          </p:cNvPr>
          <p:cNvSpPr/>
          <p:nvPr/>
        </p:nvSpPr>
        <p:spPr>
          <a:xfrm>
            <a:off x="1417320" y="3200400"/>
            <a:ext cx="6309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Values</a:t>
            </a:r>
            <a:endParaRPr lang="en-US" sz="1500" dirty="0"/>
          </a:p>
        </p:txBody>
      </p:sp>
      <p:sp>
        <p:nvSpPr>
          <p:cNvPr id="13" name="Shape 11">
            <a:extLst>
              <a:ext uri="{FF2B5EF4-FFF2-40B4-BE49-F238E27FC236}">
                <a16:creationId xmlns:a16="http://schemas.microsoft.com/office/drawing/2014/main" id="{9B6A437E-F93A-1BA2-611A-E0562DCD3190}"/>
              </a:ext>
            </a:extLst>
          </p:cNvPr>
          <p:cNvSpPr/>
          <p:nvPr/>
        </p:nvSpPr>
        <p:spPr>
          <a:xfrm>
            <a:off x="1645920" y="3794760"/>
            <a:ext cx="5852160" cy="457200"/>
          </a:xfrm>
          <a:prstGeom prst="rect">
            <a:avLst/>
          </a:prstGeom>
          <a:solidFill>
            <a:srgbClr val="3645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3850E470-344B-A0D6-B024-7EEEEFACD33D}"/>
              </a:ext>
            </a:extLst>
          </p:cNvPr>
          <p:cNvSpPr/>
          <p:nvPr/>
        </p:nvSpPr>
        <p:spPr>
          <a:xfrm>
            <a:off x="1645920" y="3794760"/>
            <a:ext cx="5852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Governing Policies</a:t>
            </a:r>
            <a:endParaRPr lang="en-US" sz="1500" dirty="0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055E4ED2-1BB7-58C5-DB4B-C036F29B368B}"/>
              </a:ext>
            </a:extLst>
          </p:cNvPr>
          <p:cNvSpPr/>
          <p:nvPr/>
        </p:nvSpPr>
        <p:spPr>
          <a:xfrm>
            <a:off x="4206240" y="4251960"/>
            <a:ext cx="73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▼</a:t>
            </a:r>
            <a:endParaRPr lang="en-US" sz="2000" dirty="0"/>
          </a:p>
        </p:txBody>
      </p:sp>
      <p:sp>
        <p:nvSpPr>
          <p:cNvPr id="16" name="Shape 14">
            <a:extLst>
              <a:ext uri="{FF2B5EF4-FFF2-40B4-BE49-F238E27FC236}">
                <a16:creationId xmlns:a16="http://schemas.microsoft.com/office/drawing/2014/main" id="{64563631-1327-B6D4-A561-D330F6472398}"/>
              </a:ext>
            </a:extLst>
          </p:cNvPr>
          <p:cNvSpPr/>
          <p:nvPr/>
        </p:nvSpPr>
        <p:spPr>
          <a:xfrm>
            <a:off x="2286000" y="4572000"/>
            <a:ext cx="4572000" cy="41148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FDAE8998-52B6-9B3E-A330-FEE70D66D083}"/>
              </a:ext>
            </a:extLst>
          </p:cNvPr>
          <p:cNvSpPr/>
          <p:nvPr/>
        </p:nvSpPr>
        <p:spPr>
          <a:xfrm>
            <a:off x="2286000" y="457200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ALIGNED DECISIONS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994828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5F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DD6245-E4CF-0F7F-4DD1-647318DFD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27A664CF-52D7-EF8D-95BA-72402D6DBD86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AA0BDFB9-5D92-D054-6720-0622EFD555D7}"/>
              </a:ext>
            </a:extLst>
          </p:cNvPr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DECISION LENS</a:t>
            </a:r>
            <a:endParaRPr lang="en-US" sz="28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3EB50C8C-ACB5-1DB9-655D-B11213204C5C}"/>
              </a:ext>
            </a:extLst>
          </p:cNvPr>
          <p:cNvSpPr/>
          <p:nvPr/>
        </p:nvSpPr>
        <p:spPr>
          <a:xfrm>
            <a:off x="731520" y="86868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decision should filter through these foundational elements:</a:t>
            </a:r>
            <a:endParaRPr lang="en-US" sz="1400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0E347671-9C49-6BE4-4CC2-6EE1E2085A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5" t="3707" r="895" b="5296"/>
          <a:stretch>
            <a:fillRect/>
          </a:stretch>
        </p:blipFill>
        <p:spPr bwMode="auto">
          <a:xfrm>
            <a:off x="1491270" y="1234440"/>
            <a:ext cx="6161460" cy="3559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BCCD203A-3777-0C9F-591E-6E2FB9F084CE}"/>
              </a:ext>
            </a:extLst>
          </p:cNvPr>
          <p:cNvSpPr/>
          <p:nvPr/>
        </p:nvSpPr>
        <p:spPr>
          <a:xfrm>
            <a:off x="6560360" y="4608821"/>
            <a:ext cx="1153739" cy="257751"/>
          </a:xfrm>
          <a:prstGeom prst="rect">
            <a:avLst/>
          </a:prstGeom>
          <a:solidFill>
            <a:srgbClr val="F4F5F8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4772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4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7432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71600" y="274320"/>
            <a:ext cx="7040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TENET 2: POLICY DEVELOPMENT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731520" y="1097280"/>
            <a:ext cx="3657600" cy="320040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731520" y="137160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GOVERNING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POLICY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005840" y="210312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the board inputs values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1188720" y="2606040"/>
            <a:ext cx="2743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Sets direction &amp; expectations</a:t>
            </a:r>
            <a:endParaRPr lang="en-US" sz="13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Framed as positive value statements</a:t>
            </a:r>
            <a:endParaRPr lang="en-US" sz="13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Reflects mission &amp; shared values</a:t>
            </a:r>
            <a:endParaRPr lang="en-US" sz="1300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0520" y="2377440"/>
            <a:ext cx="457200" cy="457200"/>
          </a:xfrm>
          <a:prstGeom prst="rect">
            <a:avLst/>
          </a:prstGeom>
        </p:spPr>
      </p:pic>
      <p:sp>
        <p:nvSpPr>
          <p:cNvPr id="10" name="Shape 6"/>
          <p:cNvSpPr/>
          <p:nvPr/>
        </p:nvSpPr>
        <p:spPr>
          <a:xfrm>
            <a:off x="4754880" y="1097280"/>
            <a:ext cx="3657600" cy="3200400"/>
          </a:xfrm>
          <a:prstGeom prst="rect">
            <a:avLst/>
          </a:prstGeom>
          <a:solidFill>
            <a:srgbClr val="3645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7"/>
          <p:cNvSpPr/>
          <p:nvPr/>
        </p:nvSpPr>
        <p:spPr>
          <a:xfrm>
            <a:off x="4754880" y="137160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OPERATIONAL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POLICY</a:t>
            </a:r>
            <a:endParaRPr lang="en-US" sz="1800" dirty="0"/>
          </a:p>
        </p:txBody>
      </p:sp>
      <p:sp>
        <p:nvSpPr>
          <p:cNvPr id="12" name="Text 8"/>
          <p:cNvSpPr/>
          <p:nvPr/>
        </p:nvSpPr>
        <p:spPr>
          <a:xfrm>
            <a:off x="5029200" y="210312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admin carries values forward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5212080" y="2606040"/>
            <a:ext cx="2743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align with governing policy</a:t>
            </a:r>
            <a:endParaRPr lang="en-US" sz="13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Managed by superintendent</a:t>
            </a:r>
            <a:endParaRPr lang="en-US" sz="13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Constantly in flux (law, practice)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731520" y="457200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6B72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Operational policy must align with governing policy. This is where accountability begins.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5F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5E294A-AF13-05FB-69D4-D02D5FD019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1BAD4FA3-7E95-9CB0-9935-C4EB65428CD3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80E1A1E2-9A09-E29D-739D-210BEFFF6849}"/>
              </a:ext>
            </a:extLst>
          </p:cNvPr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USER STORY</a:t>
            </a:r>
            <a:endParaRPr lang="en-US" sz="28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9BD7047F-BAA1-F9DB-0ED0-6B4DDBF311E7}"/>
              </a:ext>
            </a:extLst>
          </p:cNvPr>
          <p:cNvSpPr/>
          <p:nvPr/>
        </p:nvSpPr>
        <p:spPr>
          <a:xfrm>
            <a:off x="731520" y="86868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Developing policy should have a specific condition in mind</a:t>
            </a:r>
            <a:endParaRPr lang="en-US" sz="14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A74EE68-FB8D-F45E-7EE4-1D5933F33F50}"/>
              </a:ext>
            </a:extLst>
          </p:cNvPr>
          <p:cNvSpPr/>
          <p:nvPr/>
        </p:nvSpPr>
        <p:spPr>
          <a:xfrm>
            <a:off x="6560360" y="4608821"/>
            <a:ext cx="1153739" cy="257751"/>
          </a:xfrm>
          <a:prstGeom prst="rect">
            <a:avLst/>
          </a:prstGeom>
          <a:solidFill>
            <a:srgbClr val="F4F5F8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26918B-A62E-5167-6A00-F2A656833315}"/>
              </a:ext>
            </a:extLst>
          </p:cNvPr>
          <p:cNvSpPr txBox="1"/>
          <p:nvPr/>
        </p:nvSpPr>
        <p:spPr>
          <a:xfrm>
            <a:off x="2286902" y="1923816"/>
            <a:ext cx="4570195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2"/>
                </a:solidFill>
              </a:rPr>
              <a:t>Story time…</a:t>
            </a:r>
          </a:p>
        </p:txBody>
      </p:sp>
    </p:spTree>
    <p:extLst>
      <p:ext uri="{BB962C8B-B14F-4D97-AF65-F5344CB8AC3E}">
        <p14:creationId xmlns:p14="http://schemas.microsoft.com/office/powerpoint/2010/main" val="1408611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Slide 2">
    <p:bg>
      <p:bgPr>
        <a:solidFill>
          <a:srgbClr val="F4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48640" y="548640"/>
            <a:ext cx="8046720" cy="31089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48640" y="548640"/>
            <a:ext cx="73152" cy="310896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097280" y="822960"/>
            <a:ext cx="71323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2800" i="1" dirty="0">
                <a:solidFill>
                  <a:srgbClr val="3645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"I've been booed, cheered, and</a:t>
            </a:r>
            <a:endParaRPr lang="en-US" sz="2800" dirty="0"/>
          </a:p>
          <a:p>
            <a:pPr marL="0" indent="0" algn="l">
              <a:lnSpc>
                <a:spcPct val="115000"/>
              </a:lnSpc>
              <a:buNone/>
            </a:pPr>
            <a:r>
              <a:rPr lang="en-US" sz="2800" i="1" dirty="0">
                <a:solidFill>
                  <a:srgbClr val="3645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haggled by Satanists</a:t>
            </a:r>
            <a:endParaRPr lang="en-US" sz="2800" dirty="0"/>
          </a:p>
          <a:p>
            <a:pPr marL="0" indent="0" algn="l">
              <a:lnSpc>
                <a:spcPct val="115000"/>
              </a:lnSpc>
              <a:buNone/>
            </a:pPr>
            <a:r>
              <a:rPr lang="en-US" sz="2800" i="1" dirty="0">
                <a:solidFill>
                  <a:srgbClr val="3645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religious zealots."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097280" y="2834640"/>
            <a:ext cx="7132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But, more importantly, I've been effective.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411480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decade of experience on school boards across Colorado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5F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FC50ABA-EA39-442F-33AA-E62CD4941E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2EE8E6BF-3FE1-B73B-93A8-0B0376534BD9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3D0A9982-711D-B3FF-4C7A-7CC486ADC982}"/>
              </a:ext>
            </a:extLst>
          </p:cNvPr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USER STORY</a:t>
            </a:r>
            <a:endParaRPr lang="en-US" sz="28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B4303187-366C-9D03-82AF-DF1423D108D7}"/>
              </a:ext>
            </a:extLst>
          </p:cNvPr>
          <p:cNvSpPr/>
          <p:nvPr/>
        </p:nvSpPr>
        <p:spPr>
          <a:xfrm>
            <a:off x="731520" y="86868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Developing policy should have a specific condition in mind</a:t>
            </a:r>
            <a:endParaRPr lang="en-US" sz="14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ADA8C9E-7B83-53A4-F37D-50BDC6E63645}"/>
              </a:ext>
            </a:extLst>
          </p:cNvPr>
          <p:cNvSpPr/>
          <p:nvPr/>
        </p:nvSpPr>
        <p:spPr>
          <a:xfrm>
            <a:off x="6560360" y="4608821"/>
            <a:ext cx="1153739" cy="257751"/>
          </a:xfrm>
          <a:prstGeom prst="rect">
            <a:avLst/>
          </a:prstGeom>
          <a:solidFill>
            <a:srgbClr val="F4F5F8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26084A-8963-2554-CD68-1DD624C2B01C}"/>
              </a:ext>
            </a:extLst>
          </p:cNvPr>
          <p:cNvSpPr txBox="1"/>
          <p:nvPr/>
        </p:nvSpPr>
        <p:spPr>
          <a:xfrm>
            <a:off x="2286902" y="1923816"/>
            <a:ext cx="4570195" cy="1295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2"/>
                </a:solidFill>
              </a:rPr>
              <a:t>As a </a:t>
            </a:r>
            <a:r>
              <a:rPr lang="en-US" u="sng" dirty="0">
                <a:solidFill>
                  <a:schemeClr val="tx2"/>
                </a:solidFill>
              </a:rPr>
              <a:t>                            (who)                                   </a:t>
            </a:r>
            <a:r>
              <a:rPr lang="en-US" dirty="0">
                <a:solidFill>
                  <a:schemeClr val="tx2"/>
                </a:solidFill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2"/>
                </a:solidFill>
              </a:rPr>
              <a:t>I would like </a:t>
            </a:r>
            <a:r>
              <a:rPr lang="en-US" u="sng" dirty="0">
                <a:solidFill>
                  <a:schemeClr val="tx2"/>
                </a:solidFill>
              </a:rPr>
              <a:t>               (what)                                  </a:t>
            </a:r>
            <a:r>
              <a:rPr lang="en-US" dirty="0">
                <a:solidFill>
                  <a:schemeClr val="tx2"/>
                </a:solidFill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2"/>
                </a:solidFill>
              </a:rPr>
              <a:t>So that </a:t>
            </a:r>
            <a:r>
              <a:rPr lang="en-US" u="sng" dirty="0">
                <a:solidFill>
                  <a:schemeClr val="tx2"/>
                </a:solidFill>
              </a:rPr>
              <a:t>                       (why)                                   .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17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5F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00C0D3-4943-FBB0-D6F5-169815C7AF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3A713909-4B39-F507-D2C2-A53B84132DA5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EC1C99B8-20E6-943D-B66E-94025268399A}"/>
              </a:ext>
            </a:extLst>
          </p:cNvPr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USER STORY</a:t>
            </a:r>
            <a:endParaRPr lang="en-US" sz="28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E544136F-AC93-C187-BD56-B9B4A960A8E2}"/>
              </a:ext>
            </a:extLst>
          </p:cNvPr>
          <p:cNvSpPr/>
          <p:nvPr/>
        </p:nvSpPr>
        <p:spPr>
          <a:xfrm>
            <a:off x="731520" y="86868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Developing policy should have a specific condition in mind</a:t>
            </a:r>
            <a:endParaRPr lang="en-US" sz="14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AE0669C-0744-84AA-2220-63BE8E25045A}"/>
              </a:ext>
            </a:extLst>
          </p:cNvPr>
          <p:cNvSpPr/>
          <p:nvPr/>
        </p:nvSpPr>
        <p:spPr>
          <a:xfrm>
            <a:off x="6560360" y="4608821"/>
            <a:ext cx="1153739" cy="257751"/>
          </a:xfrm>
          <a:prstGeom prst="rect">
            <a:avLst/>
          </a:prstGeom>
          <a:solidFill>
            <a:srgbClr val="F4F5F8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24AB91-D735-9537-EFF4-28FB2F24F149}"/>
              </a:ext>
            </a:extLst>
          </p:cNvPr>
          <p:cNvSpPr txBox="1"/>
          <p:nvPr/>
        </p:nvSpPr>
        <p:spPr>
          <a:xfrm>
            <a:off x="2286901" y="1923816"/>
            <a:ext cx="6046065" cy="1295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2"/>
                </a:solidFill>
              </a:rPr>
              <a:t>As a </a:t>
            </a:r>
            <a:r>
              <a:rPr lang="en-US" u="sng" dirty="0">
                <a:solidFill>
                  <a:schemeClr val="tx2"/>
                </a:solidFill>
              </a:rPr>
              <a:t>parent of an elementary student</a:t>
            </a:r>
            <a:r>
              <a:rPr lang="en-US" dirty="0">
                <a:solidFill>
                  <a:schemeClr val="tx2"/>
                </a:solidFill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2"/>
                </a:solidFill>
              </a:rPr>
              <a:t>I would like </a:t>
            </a:r>
            <a:r>
              <a:rPr lang="en-US" u="sng" dirty="0">
                <a:solidFill>
                  <a:schemeClr val="tx2"/>
                </a:solidFill>
              </a:rPr>
              <a:t> increased communication about upcoming events</a:t>
            </a:r>
            <a:r>
              <a:rPr lang="en-US" dirty="0">
                <a:solidFill>
                  <a:schemeClr val="tx2"/>
                </a:solidFill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2"/>
                </a:solidFill>
              </a:rPr>
              <a:t>So that </a:t>
            </a:r>
            <a:r>
              <a:rPr lang="en-US" u="sng" dirty="0">
                <a:solidFill>
                  <a:schemeClr val="tx2"/>
                </a:solidFill>
              </a:rPr>
              <a:t> I don’t miss my kids recital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24450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7432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71600" y="274320"/>
            <a:ext cx="7040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TENET 3: CULTURAL ADAPTATION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731520" y="10972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731520" y="1097280"/>
            <a:ext cx="54864" cy="109728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1097280" y="1097280"/>
            <a:ext cx="6949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Culture doesn't change because you pass a policy. It changes when people internalize the values behind it.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31520" y="237744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the long game — and where most boards fail.</a:t>
            </a:r>
            <a:endParaRPr lang="en-US" sz="1400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2971800"/>
            <a:ext cx="320040" cy="32004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417320" y="292608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the behavior you expect — the board sets the example</a:t>
            </a:r>
            <a:endParaRPr lang="en-US" sz="1400" dirty="0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3474720"/>
            <a:ext cx="320040" cy="32004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417320" y="342900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it in the buildings: ask staff about mission, vision, and UVP</a:t>
            </a:r>
            <a:endParaRPr lang="en-US" sz="1400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3977640"/>
            <a:ext cx="320040" cy="32004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1417320" y="393192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self-accountability before demanding it from others</a:t>
            </a:r>
            <a:endParaRPr lang="en-US" sz="1400" dirty="0"/>
          </a:p>
        </p:txBody>
      </p:sp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4480560"/>
            <a:ext cx="320040" cy="32004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1417320" y="443484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Accountability takes time to bake into every level of the district</a:t>
            </a:r>
            <a:endParaRPr lang="en-US" sz="1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5F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3D3011-9D1F-8A9F-D847-E28605877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B4E79F06-72F3-0882-9450-484701C4D272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A9D41300-437D-B6C1-D16E-CF84A963E1ED}"/>
              </a:ext>
            </a:extLst>
          </p:cNvPr>
          <p:cNvSpPr/>
          <p:nvPr/>
        </p:nvSpPr>
        <p:spPr>
          <a:xfrm>
            <a:off x="731520" y="274320"/>
            <a:ext cx="7040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ACCOUNTABILITY</a:t>
            </a:r>
            <a:endParaRPr lang="en-US" sz="2400" dirty="0"/>
          </a:p>
        </p:txBody>
      </p:sp>
      <p:sp>
        <p:nvSpPr>
          <p:cNvPr id="5" name="Shape 2">
            <a:extLst>
              <a:ext uri="{FF2B5EF4-FFF2-40B4-BE49-F238E27FC236}">
                <a16:creationId xmlns:a16="http://schemas.microsoft.com/office/drawing/2014/main" id="{B39BF0F6-1BCE-5D45-AB03-AC5772EBD687}"/>
              </a:ext>
            </a:extLst>
          </p:cNvPr>
          <p:cNvSpPr/>
          <p:nvPr/>
        </p:nvSpPr>
        <p:spPr>
          <a:xfrm>
            <a:off x="731519" y="1097280"/>
            <a:ext cx="7680959" cy="320040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688ADF9B-0BD2-8F4B-8624-7F578B911E2E}"/>
              </a:ext>
            </a:extLst>
          </p:cNvPr>
          <p:cNvSpPr/>
          <p:nvPr/>
        </p:nvSpPr>
        <p:spPr>
          <a:xfrm>
            <a:off x="731520" y="1371600"/>
            <a:ext cx="768095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GOAL SETTING</a:t>
            </a:r>
            <a:endParaRPr lang="en-US" sz="1800" dirty="0"/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6706C9E1-F8A9-8C5F-B4B3-3FFB8C1DF31B}"/>
              </a:ext>
            </a:extLst>
          </p:cNvPr>
          <p:cNvSpPr/>
          <p:nvPr/>
        </p:nvSpPr>
        <p:spPr>
          <a:xfrm>
            <a:off x="1188720" y="2148840"/>
            <a:ext cx="2743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 Goals</a:t>
            </a:r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Framed in the positive</a:t>
            </a:r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Focused on academics/students</a:t>
            </a:r>
            <a:endParaRPr lang="en-US" sz="1300" dirty="0"/>
          </a:p>
        </p:txBody>
      </p:sp>
      <p:sp>
        <p:nvSpPr>
          <p:cNvPr id="14" name="Text 10">
            <a:extLst>
              <a:ext uri="{FF2B5EF4-FFF2-40B4-BE49-F238E27FC236}">
                <a16:creationId xmlns:a16="http://schemas.microsoft.com/office/drawing/2014/main" id="{A60D3C17-8A66-462F-A403-8C6E85D7A3E1}"/>
              </a:ext>
            </a:extLst>
          </p:cNvPr>
          <p:cNvSpPr/>
          <p:nvPr/>
        </p:nvSpPr>
        <p:spPr>
          <a:xfrm>
            <a:off x="731520" y="457200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6B72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Operational policy must align with governing policy. This is where accountability begins.</a:t>
            </a:r>
            <a:endParaRPr lang="en-US" sz="1300" dirty="0"/>
          </a:p>
        </p:txBody>
      </p:sp>
      <p:sp>
        <p:nvSpPr>
          <p:cNvPr id="15" name="Text 5">
            <a:extLst>
              <a:ext uri="{FF2B5EF4-FFF2-40B4-BE49-F238E27FC236}">
                <a16:creationId xmlns:a16="http://schemas.microsoft.com/office/drawing/2014/main" id="{098F5037-B1F9-852E-9880-6F6A65DD7AEB}"/>
              </a:ext>
            </a:extLst>
          </p:cNvPr>
          <p:cNvSpPr/>
          <p:nvPr/>
        </p:nvSpPr>
        <p:spPr>
          <a:xfrm>
            <a:off x="5029200" y="2158779"/>
            <a:ext cx="2743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Top-down approach</a:t>
            </a:r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Transparent hits/misses</a:t>
            </a:r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Threshold for critical misses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8813139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Slide 16">
    <p:bg>
      <p:bgPr>
        <a:solidFill>
          <a:srgbClr val="2B2D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HOW IT ALL FITS TOGETHER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371600"/>
            <a:ext cx="2377440" cy="2560320"/>
          </a:xfrm>
          <a:prstGeom prst="rect">
            <a:avLst/>
          </a:prstGeom>
          <a:solidFill>
            <a:srgbClr val="3A3D42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237744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0" y="1645920"/>
            <a:ext cx="502920" cy="502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31520" y="2286000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Alignment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Sets direction</a:t>
            </a:r>
            <a:endParaRPr lang="en-US" sz="1300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9736" y="2423160"/>
            <a:ext cx="365760" cy="365760"/>
          </a:xfrm>
          <a:prstGeom prst="rect">
            <a:avLst/>
          </a:prstGeom>
        </p:spPr>
      </p:pic>
      <p:sp>
        <p:nvSpPr>
          <p:cNvPr id="10" name="Shape 6"/>
          <p:cNvSpPr/>
          <p:nvPr/>
        </p:nvSpPr>
        <p:spPr>
          <a:xfrm>
            <a:off x="3474720" y="1371600"/>
            <a:ext cx="2377440" cy="2560320"/>
          </a:xfrm>
          <a:prstGeom prst="rect">
            <a:avLst/>
          </a:prstGeom>
          <a:solidFill>
            <a:srgbClr val="3A3D42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3474720" y="1371600"/>
            <a:ext cx="237744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9120" y="1645920"/>
            <a:ext cx="502920" cy="50292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3474720" y="2286000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Development</a:t>
            </a:r>
            <a:endParaRPr lang="en-US" sz="1600" dirty="0"/>
          </a:p>
        </p:txBody>
      </p:sp>
      <p:sp>
        <p:nvSpPr>
          <p:cNvPr id="14" name="Text 9"/>
          <p:cNvSpPr/>
          <p:nvPr/>
        </p:nvSpPr>
        <p:spPr>
          <a:xfrm>
            <a:off x="3474720" y="30175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Encodes values</a:t>
            </a:r>
            <a:endParaRPr lang="en-US" sz="1300" dirty="0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2936" y="2423160"/>
            <a:ext cx="365760" cy="365760"/>
          </a:xfrm>
          <a:prstGeom prst="rect">
            <a:avLst/>
          </a:prstGeom>
        </p:spPr>
      </p:pic>
      <p:sp>
        <p:nvSpPr>
          <p:cNvPr id="16" name="Shape 10"/>
          <p:cNvSpPr/>
          <p:nvPr/>
        </p:nvSpPr>
        <p:spPr>
          <a:xfrm>
            <a:off x="6217920" y="1371600"/>
            <a:ext cx="2377440" cy="2560320"/>
          </a:xfrm>
          <a:prstGeom prst="rect">
            <a:avLst/>
          </a:prstGeom>
          <a:solidFill>
            <a:srgbClr val="3A3D42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1"/>
          <p:cNvSpPr/>
          <p:nvPr/>
        </p:nvSpPr>
        <p:spPr>
          <a:xfrm>
            <a:off x="6217920" y="1371600"/>
            <a:ext cx="237744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32320" y="1645920"/>
            <a:ext cx="502920" cy="502920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6217920" y="2286000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Cultural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Adaptation</a:t>
            </a:r>
            <a:endParaRPr lang="en-US" sz="1600" dirty="0"/>
          </a:p>
        </p:txBody>
      </p:sp>
      <p:sp>
        <p:nvSpPr>
          <p:cNvPr id="20" name="Text 13"/>
          <p:cNvSpPr/>
          <p:nvPr/>
        </p:nvSpPr>
        <p:spPr>
          <a:xfrm>
            <a:off x="6217920" y="30175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Makes it stick</a:t>
            </a:r>
            <a:endParaRPr lang="en-US" sz="1300" dirty="0"/>
          </a:p>
        </p:txBody>
      </p:sp>
      <p:sp>
        <p:nvSpPr>
          <p:cNvPr id="21" name="Shape 14"/>
          <p:cNvSpPr/>
          <p:nvPr/>
        </p:nvSpPr>
        <p:spPr>
          <a:xfrm>
            <a:off x="731520" y="4297680"/>
            <a:ext cx="7680960" cy="640080"/>
          </a:xfrm>
          <a:prstGeom prst="rect">
            <a:avLst/>
          </a:prstGeom>
          <a:solidFill>
            <a:srgbClr val="3A3D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15"/>
          <p:cNvSpPr/>
          <p:nvPr/>
        </p:nvSpPr>
        <p:spPr>
          <a:xfrm>
            <a:off x="731520" y="429768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They're not sequential steps — they reinforce each other continuously.</a:t>
            </a:r>
            <a:endParaRPr lang="en-US" sz="15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2D3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EA57C6-DB59-91CB-21FF-79D637D200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3A873955-FD5A-1A83-6D24-7080135EFBA1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69A0470C-A3B5-11EE-9DC5-776A5C8FC007}"/>
              </a:ext>
            </a:extLst>
          </p:cNvPr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HOW IT ALL FITS TOGETHER</a:t>
            </a:r>
            <a:endParaRPr lang="en-US" sz="28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75DDF8FD-E87B-8914-349F-EBAD5BCA2793}"/>
              </a:ext>
            </a:extLst>
          </p:cNvPr>
          <p:cNvSpPr/>
          <p:nvPr/>
        </p:nvSpPr>
        <p:spPr>
          <a:xfrm>
            <a:off x="731520" y="1371600"/>
            <a:ext cx="2377440" cy="2560320"/>
          </a:xfrm>
          <a:prstGeom prst="rect">
            <a:avLst/>
          </a:prstGeom>
          <a:solidFill>
            <a:srgbClr val="3A3D42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5E6E09EF-A5E1-2285-C7F6-0EF48FACE736}"/>
              </a:ext>
            </a:extLst>
          </p:cNvPr>
          <p:cNvSpPr/>
          <p:nvPr/>
        </p:nvSpPr>
        <p:spPr>
          <a:xfrm>
            <a:off x="731520" y="1371600"/>
            <a:ext cx="237744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>
            <a:extLst>
              <a:ext uri="{FF2B5EF4-FFF2-40B4-BE49-F238E27FC236}">
                <a16:creationId xmlns:a16="http://schemas.microsoft.com/office/drawing/2014/main" id="{59D4DCC2-CE6C-DF7F-F7B7-8E023BB8C3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0" y="1645920"/>
            <a:ext cx="502920" cy="502920"/>
          </a:xfrm>
          <a:prstGeom prst="rect">
            <a:avLst/>
          </a:prstGeom>
        </p:spPr>
      </p:pic>
      <p:sp>
        <p:nvSpPr>
          <p:cNvPr id="7" name="Text 4">
            <a:extLst>
              <a:ext uri="{FF2B5EF4-FFF2-40B4-BE49-F238E27FC236}">
                <a16:creationId xmlns:a16="http://schemas.microsoft.com/office/drawing/2014/main" id="{044C2918-1EDB-BE61-7E83-4E498DBE7C2F}"/>
              </a:ext>
            </a:extLst>
          </p:cNvPr>
          <p:cNvSpPr/>
          <p:nvPr/>
        </p:nvSpPr>
        <p:spPr>
          <a:xfrm>
            <a:off x="731520" y="2286000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Alignment</a:t>
            </a:r>
            <a:endParaRPr lang="en-US" sz="1600" dirty="0"/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7999E1B9-D3CC-88AD-4845-7DAE81572A6B}"/>
              </a:ext>
            </a:extLst>
          </p:cNvPr>
          <p:cNvSpPr/>
          <p:nvPr/>
        </p:nvSpPr>
        <p:spPr>
          <a:xfrm>
            <a:off x="731520" y="30175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Defines values</a:t>
            </a:r>
            <a:endParaRPr lang="en-US" sz="1300" dirty="0"/>
          </a:p>
        </p:txBody>
      </p:sp>
      <p:pic>
        <p:nvPicPr>
          <p:cNvPr id="9" name="Image 1" descr="preencoded.png">
            <a:extLst>
              <a:ext uri="{FF2B5EF4-FFF2-40B4-BE49-F238E27FC236}">
                <a16:creationId xmlns:a16="http://schemas.microsoft.com/office/drawing/2014/main" id="{61C039FC-B6E3-D9E1-EABA-19576198BC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9736" y="2423160"/>
            <a:ext cx="365760" cy="365760"/>
          </a:xfrm>
          <a:prstGeom prst="rect">
            <a:avLst/>
          </a:prstGeom>
        </p:spPr>
      </p:pic>
      <p:sp>
        <p:nvSpPr>
          <p:cNvPr id="10" name="Shape 6">
            <a:extLst>
              <a:ext uri="{FF2B5EF4-FFF2-40B4-BE49-F238E27FC236}">
                <a16:creationId xmlns:a16="http://schemas.microsoft.com/office/drawing/2014/main" id="{E44FAB43-2F95-36B4-22AE-1B7A7ED13320}"/>
              </a:ext>
            </a:extLst>
          </p:cNvPr>
          <p:cNvSpPr/>
          <p:nvPr/>
        </p:nvSpPr>
        <p:spPr>
          <a:xfrm>
            <a:off x="3474720" y="1371600"/>
            <a:ext cx="2377440" cy="2560320"/>
          </a:xfrm>
          <a:prstGeom prst="rect">
            <a:avLst/>
          </a:prstGeom>
          <a:solidFill>
            <a:srgbClr val="3A3D42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7">
            <a:extLst>
              <a:ext uri="{FF2B5EF4-FFF2-40B4-BE49-F238E27FC236}">
                <a16:creationId xmlns:a16="http://schemas.microsoft.com/office/drawing/2014/main" id="{1B5715C0-3029-B08C-B87C-4C0E5704181D}"/>
              </a:ext>
            </a:extLst>
          </p:cNvPr>
          <p:cNvSpPr/>
          <p:nvPr/>
        </p:nvSpPr>
        <p:spPr>
          <a:xfrm>
            <a:off x="3474720" y="1371600"/>
            <a:ext cx="237744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2" descr="preencoded.png">
            <a:extLst>
              <a:ext uri="{FF2B5EF4-FFF2-40B4-BE49-F238E27FC236}">
                <a16:creationId xmlns:a16="http://schemas.microsoft.com/office/drawing/2014/main" id="{320F6967-FFC9-1B41-3BCF-0A03D67482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9120" y="1645920"/>
            <a:ext cx="502920" cy="502920"/>
          </a:xfrm>
          <a:prstGeom prst="rect">
            <a:avLst/>
          </a:prstGeom>
        </p:spPr>
      </p:pic>
      <p:sp>
        <p:nvSpPr>
          <p:cNvPr id="13" name="Text 8">
            <a:extLst>
              <a:ext uri="{FF2B5EF4-FFF2-40B4-BE49-F238E27FC236}">
                <a16:creationId xmlns:a16="http://schemas.microsoft.com/office/drawing/2014/main" id="{8F1557CD-FB41-CA14-63F1-4FE9A8F53982}"/>
              </a:ext>
            </a:extLst>
          </p:cNvPr>
          <p:cNvSpPr/>
          <p:nvPr/>
        </p:nvSpPr>
        <p:spPr>
          <a:xfrm>
            <a:off x="3474720" y="2286000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Development</a:t>
            </a:r>
            <a:endParaRPr lang="en-US" sz="1600" dirty="0"/>
          </a:p>
        </p:txBody>
      </p:sp>
      <p:sp>
        <p:nvSpPr>
          <p:cNvPr id="14" name="Text 9">
            <a:extLst>
              <a:ext uri="{FF2B5EF4-FFF2-40B4-BE49-F238E27FC236}">
                <a16:creationId xmlns:a16="http://schemas.microsoft.com/office/drawing/2014/main" id="{FB97DE9E-1497-31BC-BD9D-0A97FA0EDD75}"/>
              </a:ext>
            </a:extLst>
          </p:cNvPr>
          <p:cNvSpPr/>
          <p:nvPr/>
        </p:nvSpPr>
        <p:spPr>
          <a:xfrm>
            <a:off x="3474720" y="30175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Embeds values</a:t>
            </a:r>
            <a:endParaRPr lang="en-US" sz="1300" dirty="0"/>
          </a:p>
        </p:txBody>
      </p:sp>
      <p:pic>
        <p:nvPicPr>
          <p:cNvPr id="15" name="Image 3" descr="preencoded.png">
            <a:extLst>
              <a:ext uri="{FF2B5EF4-FFF2-40B4-BE49-F238E27FC236}">
                <a16:creationId xmlns:a16="http://schemas.microsoft.com/office/drawing/2014/main" id="{8D9F445B-ACF7-8914-FE38-4BB074613E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2936" y="2423160"/>
            <a:ext cx="365760" cy="365760"/>
          </a:xfrm>
          <a:prstGeom prst="rect">
            <a:avLst/>
          </a:prstGeom>
        </p:spPr>
      </p:pic>
      <p:sp>
        <p:nvSpPr>
          <p:cNvPr id="16" name="Shape 10">
            <a:extLst>
              <a:ext uri="{FF2B5EF4-FFF2-40B4-BE49-F238E27FC236}">
                <a16:creationId xmlns:a16="http://schemas.microsoft.com/office/drawing/2014/main" id="{911C5ADE-28A2-9D45-905E-8FD619A5F09F}"/>
              </a:ext>
            </a:extLst>
          </p:cNvPr>
          <p:cNvSpPr/>
          <p:nvPr/>
        </p:nvSpPr>
        <p:spPr>
          <a:xfrm>
            <a:off x="6217920" y="1371600"/>
            <a:ext cx="2377440" cy="2560320"/>
          </a:xfrm>
          <a:prstGeom prst="rect">
            <a:avLst/>
          </a:prstGeom>
          <a:solidFill>
            <a:srgbClr val="3A3D42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1">
            <a:extLst>
              <a:ext uri="{FF2B5EF4-FFF2-40B4-BE49-F238E27FC236}">
                <a16:creationId xmlns:a16="http://schemas.microsoft.com/office/drawing/2014/main" id="{2A411E95-D100-F4DB-DF13-D0D1E8B70639}"/>
              </a:ext>
            </a:extLst>
          </p:cNvPr>
          <p:cNvSpPr/>
          <p:nvPr/>
        </p:nvSpPr>
        <p:spPr>
          <a:xfrm>
            <a:off x="6217920" y="1371600"/>
            <a:ext cx="237744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8" name="Image 4" descr="preencoded.png">
            <a:extLst>
              <a:ext uri="{FF2B5EF4-FFF2-40B4-BE49-F238E27FC236}">
                <a16:creationId xmlns:a16="http://schemas.microsoft.com/office/drawing/2014/main" id="{CA55836C-3CA4-6F03-2F84-2F0E32D842E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32320" y="1645920"/>
            <a:ext cx="502920" cy="502920"/>
          </a:xfrm>
          <a:prstGeom prst="rect">
            <a:avLst/>
          </a:prstGeom>
        </p:spPr>
      </p:pic>
      <p:sp>
        <p:nvSpPr>
          <p:cNvPr id="19" name="Text 12">
            <a:extLst>
              <a:ext uri="{FF2B5EF4-FFF2-40B4-BE49-F238E27FC236}">
                <a16:creationId xmlns:a16="http://schemas.microsoft.com/office/drawing/2014/main" id="{931E2392-91B9-A6E2-CE81-5625A7C7CDF5}"/>
              </a:ext>
            </a:extLst>
          </p:cNvPr>
          <p:cNvSpPr/>
          <p:nvPr/>
        </p:nvSpPr>
        <p:spPr>
          <a:xfrm>
            <a:off x="6217920" y="2286000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Cultural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Adaptation</a:t>
            </a:r>
            <a:endParaRPr lang="en-US" sz="1600" dirty="0"/>
          </a:p>
        </p:txBody>
      </p:sp>
      <p:sp>
        <p:nvSpPr>
          <p:cNvPr id="20" name="Text 13">
            <a:extLst>
              <a:ext uri="{FF2B5EF4-FFF2-40B4-BE49-F238E27FC236}">
                <a16:creationId xmlns:a16="http://schemas.microsoft.com/office/drawing/2014/main" id="{4DEB897A-B273-DD22-3012-C9D7EAAD4880}"/>
              </a:ext>
            </a:extLst>
          </p:cNvPr>
          <p:cNvSpPr/>
          <p:nvPr/>
        </p:nvSpPr>
        <p:spPr>
          <a:xfrm>
            <a:off x="6217920" y="30175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Implements values</a:t>
            </a:r>
            <a:endParaRPr lang="en-US" sz="1300" dirty="0"/>
          </a:p>
        </p:txBody>
      </p:sp>
      <p:sp>
        <p:nvSpPr>
          <p:cNvPr id="21" name="Shape 14">
            <a:extLst>
              <a:ext uri="{FF2B5EF4-FFF2-40B4-BE49-F238E27FC236}">
                <a16:creationId xmlns:a16="http://schemas.microsoft.com/office/drawing/2014/main" id="{109364E3-B461-DE11-037C-53BAF332F130}"/>
              </a:ext>
            </a:extLst>
          </p:cNvPr>
          <p:cNvSpPr/>
          <p:nvPr/>
        </p:nvSpPr>
        <p:spPr>
          <a:xfrm>
            <a:off x="731520" y="4297680"/>
            <a:ext cx="7680960" cy="640080"/>
          </a:xfrm>
          <a:prstGeom prst="rect">
            <a:avLst/>
          </a:prstGeom>
          <a:solidFill>
            <a:srgbClr val="3A3D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15">
            <a:extLst>
              <a:ext uri="{FF2B5EF4-FFF2-40B4-BE49-F238E27FC236}">
                <a16:creationId xmlns:a16="http://schemas.microsoft.com/office/drawing/2014/main" id="{345BED2D-F632-F188-D657-60D89CB930DB}"/>
              </a:ext>
            </a:extLst>
          </p:cNvPr>
          <p:cNvSpPr/>
          <p:nvPr/>
        </p:nvSpPr>
        <p:spPr>
          <a:xfrm>
            <a:off x="731520" y="429768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tenets reinforce each other continuously.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9926438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4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MISCONCEPTIONS ABOUT VBG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097280"/>
            <a:ext cx="7680960" cy="10515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31520" y="1097280"/>
            <a:ext cx="54864" cy="1051560"/>
          </a:xfrm>
          <a:prstGeom prst="rect">
            <a:avLst/>
          </a:prstGeom>
          <a:solidFill>
            <a:srgbClr val="E53E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097280" y="1188720"/>
            <a:ext cx="6949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E53E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"It's about imposing personal values"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097280" y="1600200"/>
            <a:ext cx="6949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focuses on shared values for student outcomes — not any individual's agenda.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731520" y="2331720"/>
            <a:ext cx="7680960" cy="10515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31520" y="2331720"/>
            <a:ext cx="54864" cy="1051560"/>
          </a:xfrm>
          <a:prstGeom prst="rect">
            <a:avLst/>
          </a:prstGeom>
          <a:solidFill>
            <a:srgbClr val="E53E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1097280" y="2423160"/>
            <a:ext cx="6949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E53E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"It's a partisan framework"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097280" y="2834640"/>
            <a:ext cx="6949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transcends politics. I've served successfully with people across the entire spectrum.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731520" y="3566160"/>
            <a:ext cx="7680960" cy="10515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731520" y="3566160"/>
            <a:ext cx="54864" cy="1051560"/>
          </a:xfrm>
          <a:prstGeom prst="rect">
            <a:avLst/>
          </a:prstGeom>
          <a:solidFill>
            <a:srgbClr val="E53E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1097280" y="3657600"/>
            <a:ext cx="6949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E53E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"It requires unanimous agreement"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1097280" y="4069080"/>
            <a:ext cx="6949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single board member can adopt VBG and start seeing benefits individually.</a:t>
            </a:r>
            <a:endParaRPr lang="en-US" sz="1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2B2D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37160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kern="0" spc="4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828800"/>
            <a:ext cx="76809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You Can</a:t>
            </a:r>
            <a:endParaRPr lang="en-US" sz="4400" dirty="0"/>
          </a:p>
          <a:p>
            <a:pPr marL="0" indent="0" algn="l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Do Tomorrow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731520" y="356616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actions to begin shifting your board and district</a:t>
            </a:r>
            <a:endParaRPr lang="en-US" sz="1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4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FIRST THINGS FIRST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097280"/>
            <a:ext cx="7680960" cy="182880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1371600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737360" y="1280160"/>
            <a:ext cx="6217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first step isn't policy reform.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1097280" y="1920240"/>
            <a:ext cx="6949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It's relationship building. You must earn the right and permission to speak to the organization before your values or ideas mean anything.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731520" y="338328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3645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It's not about changing what the district does —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i="1" dirty="0">
                <a:solidFill>
                  <a:srgbClr val="3645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it's about how the district accomplishes its mission.</a:t>
            </a:r>
            <a:endParaRPr lang="en-US" sz="16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Slide 20">
    <p:bg>
      <p:bgPr>
        <a:solidFill>
          <a:srgbClr val="F4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91-DAY ROADMAP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005840"/>
            <a:ext cx="1097280" cy="384048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1005840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1920240" y="1005840"/>
            <a:ext cx="6492240" cy="384048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103120" y="1005840"/>
            <a:ext cx="6126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Communicate VBG intent to community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731520" y="1490472"/>
            <a:ext cx="1097280" cy="384048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731520" y="1490472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7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920240" y="1490472"/>
            <a:ext cx="6492240" cy="384048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103120" y="1490472"/>
            <a:ext cx="6126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Mission, Vision &amp; UVP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731520" y="1975104"/>
            <a:ext cx="1097280" cy="384048"/>
          </a:xfrm>
          <a:prstGeom prst="rect">
            <a:avLst/>
          </a:prstGeom>
          <a:solidFill>
            <a:srgbClr val="0096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731520" y="1975104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14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1920240" y="1975104"/>
            <a:ext cx="6492240" cy="384048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103120" y="1975104"/>
            <a:ext cx="6126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the Decision Lens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731520" y="2459736"/>
            <a:ext cx="1097280" cy="384048"/>
          </a:xfrm>
          <a:prstGeom prst="rect">
            <a:avLst/>
          </a:prstGeom>
          <a:solidFill>
            <a:srgbClr val="0096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731520" y="2459736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28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1920240" y="2459736"/>
            <a:ext cx="6492240" cy="384048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2103120" y="2459736"/>
            <a:ext cx="6126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 shared board values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731520" y="2944368"/>
            <a:ext cx="1097280" cy="384048"/>
          </a:xfrm>
          <a:prstGeom prst="rect">
            <a:avLst/>
          </a:prstGeom>
          <a:solidFill>
            <a:srgbClr val="0083A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731520" y="2944368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35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1920240" y="2944368"/>
            <a:ext cx="6492240" cy="384048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2103120" y="2944368"/>
            <a:ext cx="6126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superintendent goals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731520" y="3429000"/>
            <a:ext cx="1097280" cy="384048"/>
          </a:xfrm>
          <a:prstGeom prst="rect">
            <a:avLst/>
          </a:prstGeom>
          <a:solidFill>
            <a:srgbClr val="0083A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731520" y="3429000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49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1920240" y="3429000"/>
            <a:ext cx="6492240" cy="384048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2103120" y="3429000"/>
            <a:ext cx="6126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 superintendent evaluation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731520" y="3913632"/>
            <a:ext cx="1097280" cy="384048"/>
          </a:xfrm>
          <a:prstGeom prst="rect">
            <a:avLst/>
          </a:prstGeom>
          <a:solidFill>
            <a:srgbClr val="006E8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731520" y="3913632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63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920240" y="3913632"/>
            <a:ext cx="6492240" cy="384048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2103120" y="3913632"/>
            <a:ext cx="6126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 governing policies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731520" y="4398264"/>
            <a:ext cx="1097280" cy="384048"/>
          </a:xfrm>
          <a:prstGeom prst="rect">
            <a:avLst/>
          </a:prstGeom>
          <a:solidFill>
            <a:srgbClr val="3645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731520" y="4398264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91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1920240" y="4398264"/>
            <a:ext cx="6492240" cy="384048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2103120" y="4398264"/>
            <a:ext cx="6126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policy review underway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731520" y="4782312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91-Day Implementation Guide available at ChalkForge.com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Slide 3">
    <p:bg>
      <p:bgPr>
        <a:solidFill>
          <a:srgbClr val="2B2D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TOXIC CYCLE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31520" y="1280160"/>
            <a:ext cx="3474720" cy="1097280"/>
          </a:xfrm>
          <a:prstGeom prst="rect">
            <a:avLst/>
          </a:prstGeom>
          <a:solidFill>
            <a:srgbClr val="3A3D42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1280160"/>
            <a:ext cx="3474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 focuses on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issues over education</a:t>
            </a:r>
            <a:endParaRPr lang="en-US" sz="1500" dirty="0"/>
          </a:p>
        </p:txBody>
      </p:sp>
      <p:sp>
        <p:nvSpPr>
          <p:cNvPr id="7" name="Shape 4"/>
          <p:cNvSpPr/>
          <p:nvPr/>
        </p:nvSpPr>
        <p:spPr>
          <a:xfrm>
            <a:off x="4937760" y="1280160"/>
            <a:ext cx="3474720" cy="1097280"/>
          </a:xfrm>
          <a:prstGeom prst="rect">
            <a:avLst/>
          </a:prstGeom>
          <a:solidFill>
            <a:srgbClr val="3A3D42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4937760" y="1280160"/>
            <a:ext cx="3474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backlash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the ballot box</a:t>
            </a:r>
            <a:endParaRPr lang="en-US" sz="1500" dirty="0"/>
          </a:p>
        </p:txBody>
      </p:sp>
      <p:sp>
        <p:nvSpPr>
          <p:cNvPr id="9" name="Shape 6"/>
          <p:cNvSpPr/>
          <p:nvPr/>
        </p:nvSpPr>
        <p:spPr>
          <a:xfrm>
            <a:off x="4937760" y="3108960"/>
            <a:ext cx="3474720" cy="1097280"/>
          </a:xfrm>
          <a:prstGeom prst="rect">
            <a:avLst/>
          </a:prstGeom>
          <a:solidFill>
            <a:srgbClr val="3A3D42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4937760" y="3108960"/>
            <a:ext cx="3474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board focuses on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opposite social issues</a:t>
            </a:r>
            <a:endParaRPr lang="en-US" sz="1500" dirty="0"/>
          </a:p>
        </p:txBody>
      </p:sp>
      <p:sp>
        <p:nvSpPr>
          <p:cNvPr id="11" name="Shape 8"/>
          <p:cNvSpPr/>
          <p:nvPr/>
        </p:nvSpPr>
        <p:spPr>
          <a:xfrm>
            <a:off x="731520" y="3108960"/>
            <a:ext cx="3474720" cy="1097280"/>
          </a:xfrm>
          <a:prstGeom prst="rect">
            <a:avLst/>
          </a:prstGeom>
          <a:solidFill>
            <a:srgbClr val="3A3D42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731520" y="3108960"/>
            <a:ext cx="3474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and academics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left behind — again</a:t>
            </a:r>
            <a:endParaRPr lang="en-US" sz="1500" dirty="0"/>
          </a:p>
        </p:txBody>
      </p:sp>
      <p:sp>
        <p:nvSpPr>
          <p:cNvPr id="13" name="Text 10"/>
          <p:cNvSpPr/>
          <p:nvPr/>
        </p:nvSpPr>
        <p:spPr>
          <a:xfrm>
            <a:off x="6492240" y="233172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▼</a:t>
            </a:r>
            <a:endParaRPr lang="en-US" sz="2000" dirty="0"/>
          </a:p>
        </p:txBody>
      </p:sp>
      <p:sp>
        <p:nvSpPr>
          <p:cNvPr id="14" name="Text 11"/>
          <p:cNvSpPr/>
          <p:nvPr/>
        </p:nvSpPr>
        <p:spPr>
          <a:xfrm>
            <a:off x="4297680" y="34290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◄</a:t>
            </a:r>
            <a:endParaRPr lang="en-US" sz="2000" dirty="0"/>
          </a:p>
        </p:txBody>
      </p:sp>
      <p:sp>
        <p:nvSpPr>
          <p:cNvPr id="15" name="Text 12"/>
          <p:cNvSpPr/>
          <p:nvPr/>
        </p:nvSpPr>
        <p:spPr>
          <a:xfrm>
            <a:off x="2286000" y="260604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▲</a:t>
            </a:r>
            <a:endParaRPr lang="en-US" sz="2000" dirty="0"/>
          </a:p>
        </p:txBody>
      </p:sp>
      <p:sp>
        <p:nvSpPr>
          <p:cNvPr id="16" name="Text 13"/>
          <p:cNvSpPr/>
          <p:nvPr/>
        </p:nvSpPr>
        <p:spPr>
          <a:xfrm>
            <a:off x="731520" y="438912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00B4D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Does this feel familiar?</a:t>
            </a:r>
            <a:endParaRPr lang="en-US" sz="1800" dirty="0"/>
          </a:p>
        </p:txBody>
      </p:sp>
      <p:sp>
        <p:nvSpPr>
          <p:cNvPr id="18" name="Text 11">
            <a:extLst>
              <a:ext uri="{FF2B5EF4-FFF2-40B4-BE49-F238E27FC236}">
                <a16:creationId xmlns:a16="http://schemas.microsoft.com/office/drawing/2014/main" id="{7CEDD58E-2B41-5798-7106-174A030B28B1}"/>
              </a:ext>
            </a:extLst>
          </p:cNvPr>
          <p:cNvSpPr/>
          <p:nvPr/>
        </p:nvSpPr>
        <p:spPr>
          <a:xfrm rot="10800000">
            <a:off x="4297680" y="16230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◄</a:t>
            </a:r>
            <a:endParaRPr lang="en-US" sz="20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4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8288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THIS NEXT WEEK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5029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MISSION TEST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280160"/>
            <a:ext cx="3200400" cy="274320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1371600"/>
            <a:ext cx="3200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200" dirty="0">
                <a:solidFill>
                  <a:srgbClr val="FFFFFF">
                    <a:alpha val="80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7200" dirty="0"/>
          </a:p>
        </p:txBody>
      </p:sp>
      <p:sp>
        <p:nvSpPr>
          <p:cNvPr id="7" name="Text 5"/>
          <p:cNvSpPr/>
          <p:nvPr/>
        </p:nvSpPr>
        <p:spPr>
          <a:xfrm>
            <a:off x="914400" y="2743200"/>
            <a:ext cx="2834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every board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 recite your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district's mission?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297680" y="1280160"/>
            <a:ext cx="4114800" cy="27432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0" y="1554480"/>
            <a:ext cx="35661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1600" b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 answer is no, that's where you start.</a:t>
            </a:r>
            <a:endParaRPr lang="en-US" sz="1600" dirty="0"/>
          </a:p>
          <a:p>
            <a:pPr marL="0" indent="0" algn="l">
              <a:lnSpc>
                <a:spcPct val="125000"/>
              </a:lnSpc>
              <a:buNone/>
            </a:pPr>
            <a:endParaRPr lang="en-US" sz="1600" dirty="0"/>
          </a:p>
          <a:p>
            <a:pPr marL="0" indent="0" algn="l">
              <a:lnSpc>
                <a:spcPct val="125000"/>
              </a:lnSpc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Gather your mission, vision, and unique value proposition. Do they still reflect what your district is trying to accomplish?</a:t>
            </a:r>
            <a:endParaRPr lang="en-US" sz="1600" dirty="0"/>
          </a:p>
          <a:p>
            <a:pPr marL="0" indent="0" algn="l">
              <a:lnSpc>
                <a:spcPct val="125000"/>
              </a:lnSpc>
              <a:buNone/>
            </a:pPr>
            <a:endParaRPr lang="en-US" sz="1600" dirty="0"/>
          </a:p>
          <a:p>
            <a:pPr marL="0" indent="0" algn="l">
              <a:lnSpc>
                <a:spcPct val="125000"/>
              </a:lnSpc>
              <a:buNone/>
            </a:pPr>
            <a:r>
              <a:rPr lang="en-US" sz="140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your foundational documents are unclear, everything built on top of them will be too.</a:t>
            </a:r>
            <a:endParaRPr lang="en-US" sz="1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0579EE4-2F03-0359-61E4-93F64A13A65A}"/>
              </a:ext>
            </a:extLst>
          </p:cNvPr>
          <p:cNvSpPr txBox="1"/>
          <p:nvPr/>
        </p:nvSpPr>
        <p:spPr>
          <a:xfrm>
            <a:off x="2286000" y="2355776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MONDAY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4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8288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THIS NEXT WEEK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5029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AGENDA AUDIT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280160"/>
            <a:ext cx="3200400" cy="274320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1371600"/>
            <a:ext cx="3200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200" dirty="0">
                <a:solidFill>
                  <a:srgbClr val="FFFFFF">
                    <a:alpha val="80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7200" dirty="0"/>
          </a:p>
        </p:txBody>
      </p:sp>
      <p:sp>
        <p:nvSpPr>
          <p:cNvPr id="7" name="Text 5"/>
          <p:cNvSpPr/>
          <p:nvPr/>
        </p:nvSpPr>
        <p:spPr>
          <a:xfrm>
            <a:off x="914400" y="2743200"/>
            <a:ext cx="2834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% of your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 items relate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academics?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297680" y="1280160"/>
            <a:ext cx="4114800" cy="27432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0" y="1554480"/>
            <a:ext cx="35661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1600" b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Pull your last three meeting agendas.</a:t>
            </a:r>
            <a:endParaRPr lang="en-US" sz="1600" dirty="0"/>
          </a:p>
          <a:p>
            <a:pPr marL="0" indent="0" algn="l">
              <a:lnSpc>
                <a:spcPct val="125000"/>
              </a:lnSpc>
              <a:buNone/>
            </a:pPr>
            <a:endParaRPr lang="en-US" sz="1600" dirty="0"/>
          </a:p>
          <a:p>
            <a:pPr marL="0" indent="0" algn="l">
              <a:lnSpc>
                <a:spcPct val="125000"/>
              </a:lnSpc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many items directly connected to student outcomes and academic achievement?</a:t>
            </a:r>
            <a:endParaRPr lang="en-US" sz="1600" dirty="0"/>
          </a:p>
          <a:p>
            <a:pPr marL="0" indent="0" algn="l">
              <a:lnSpc>
                <a:spcPct val="125000"/>
              </a:lnSpc>
              <a:buNone/>
            </a:pPr>
            <a:endParaRPr lang="en-US" sz="1600" dirty="0"/>
          </a:p>
          <a:p>
            <a:pPr marL="0" indent="0" algn="l">
              <a:lnSpc>
                <a:spcPct val="125000"/>
              </a:lnSpc>
              <a:buNone/>
            </a:pPr>
            <a:r>
              <a:rPr lang="en-US" sz="140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a simple diagnostic that reveals where your board's attention is actually going.</a:t>
            </a:r>
            <a:endParaRPr lang="en-US" sz="16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4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8288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THIS NEXT WEEK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5029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ACCOUNTABILITY QUESTION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280160"/>
            <a:ext cx="3200400" cy="274320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1371600"/>
            <a:ext cx="3200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200" dirty="0">
                <a:solidFill>
                  <a:srgbClr val="FFFFFF">
                    <a:alpha val="80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7200" dirty="0"/>
          </a:p>
        </p:txBody>
      </p:sp>
      <p:sp>
        <p:nvSpPr>
          <p:cNvPr id="7" name="Text 5"/>
          <p:cNvSpPr/>
          <p:nvPr/>
        </p:nvSpPr>
        <p:spPr>
          <a:xfrm>
            <a:off x="914400" y="2743200"/>
            <a:ext cx="2834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your superintendent's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goals set before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year starts?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297680" y="1280160"/>
            <a:ext cx="4114800" cy="27432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0" y="1554480"/>
            <a:ext cx="35661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1600" b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you're asking "how do we evaluate?" mid-year, you're already behind.</a:t>
            </a:r>
            <a:endParaRPr lang="en-US" sz="1600" dirty="0"/>
          </a:p>
          <a:p>
            <a:pPr marL="0" indent="0" algn="l">
              <a:lnSpc>
                <a:spcPct val="125000"/>
              </a:lnSpc>
              <a:buNone/>
            </a:pPr>
            <a:endParaRPr lang="en-US" sz="1600" dirty="0"/>
          </a:p>
          <a:p>
            <a:pPr marL="0" indent="0" algn="l">
              <a:lnSpc>
                <a:spcPct val="125000"/>
              </a:lnSpc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clear goals upfront. Align evaluations to those goals. Use the proper yardstick to measure outcomes.</a:t>
            </a:r>
            <a:endParaRPr lang="en-US" sz="1600" dirty="0"/>
          </a:p>
          <a:p>
            <a:pPr marL="0" indent="0" algn="l">
              <a:lnSpc>
                <a:spcPct val="125000"/>
              </a:lnSpc>
              <a:buNone/>
            </a:pPr>
            <a:endParaRPr lang="en-US" sz="1600" dirty="0"/>
          </a:p>
          <a:p>
            <a:pPr marL="0" indent="0" algn="l">
              <a:lnSpc>
                <a:spcPct val="125000"/>
              </a:lnSpc>
              <a:buNone/>
            </a:pPr>
            <a:r>
              <a:rPr lang="en-US" sz="140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Accountability starts with clear expectations.</a:t>
            </a:r>
            <a:endParaRPr lang="en-US" sz="16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2B2D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YOU DON'T NEED PERMISSION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188720"/>
            <a:ext cx="7680960" cy="2926080"/>
          </a:xfrm>
          <a:prstGeom prst="rect">
            <a:avLst/>
          </a:prstGeom>
          <a:solidFill>
            <a:srgbClr val="3A3D42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31520" y="1188720"/>
            <a:ext cx="54864" cy="292608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8720" y="1463040"/>
            <a:ext cx="502920" cy="502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920240" y="1463040"/>
            <a:ext cx="6035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VBG doesn't require the whole board to buy in at once.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1188720" y="2194560"/>
            <a:ext cx="6858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35000"/>
              </a:lnSpc>
              <a:buNone/>
            </a:pPr>
            <a:r>
              <a:rPr lang="en-US" sz="15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single member can adopt it and start seeing benefits. VBG is an individual framework that scales — you can implement it on your own and it doesn't require shifts in your district's policy book.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188720" y="3291840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removes the "but my board won't go for it" objection entirely.</a:t>
            </a:r>
            <a:endParaRPr lang="en-US" sz="16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4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KEY TAKEAWAYS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31520" y="1097280"/>
            <a:ext cx="768096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31520" y="1097280"/>
            <a:ext cx="54864" cy="73152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560" y="1234440"/>
            <a:ext cx="411480" cy="411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645920" y="11430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Tenets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1645920" y="146304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Alignment, Policy Development, Cultural Adaptation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731520" y="2011680"/>
            <a:ext cx="768096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731520" y="2011680"/>
            <a:ext cx="54864" cy="73152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1560" y="2148840"/>
            <a:ext cx="411480" cy="41148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645920" y="20574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Decision Lens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1645920" y="237744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Filter every decision through mission, vision, values, and policy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731520" y="2926080"/>
            <a:ext cx="768096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731520" y="2926080"/>
            <a:ext cx="54864" cy="73152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1560" y="3063240"/>
            <a:ext cx="411480" cy="41148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645920" y="29718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Monday Actions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1645920" y="329184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 test, agenda audit, accountability check</a:t>
            </a:r>
            <a:endParaRPr lang="en-US" sz="1300" dirty="0"/>
          </a:p>
        </p:txBody>
      </p:sp>
      <p:sp>
        <p:nvSpPr>
          <p:cNvPr id="19" name="Shape 14"/>
          <p:cNvSpPr/>
          <p:nvPr/>
        </p:nvSpPr>
        <p:spPr>
          <a:xfrm>
            <a:off x="731520" y="3840480"/>
            <a:ext cx="768096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5"/>
          <p:cNvSpPr/>
          <p:nvPr/>
        </p:nvSpPr>
        <p:spPr>
          <a:xfrm>
            <a:off x="731520" y="3840480"/>
            <a:ext cx="54864" cy="73152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51560" y="3977640"/>
            <a:ext cx="411480" cy="41148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645920" y="38862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Individually</a:t>
            </a:r>
            <a:endParaRPr lang="en-US" sz="1500" dirty="0"/>
          </a:p>
        </p:txBody>
      </p:sp>
      <p:sp>
        <p:nvSpPr>
          <p:cNvPr id="23" name="Text 17"/>
          <p:cNvSpPr/>
          <p:nvPr/>
        </p:nvSpPr>
        <p:spPr>
          <a:xfrm>
            <a:off x="1645920" y="420624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don't need the whole board to begin — start with yourself</a:t>
            </a:r>
            <a:endParaRPr lang="en-US" sz="13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4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YOUR RESOURCES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777240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Screenshot this slide!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31520" y="1280160"/>
            <a:ext cx="365760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731520" y="1280160"/>
            <a:ext cx="36576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0280" y="1554480"/>
            <a:ext cx="457200" cy="4572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31520" y="21031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BOOK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731520" y="24688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00B4D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Govern Differently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914400" y="2834640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Academic-Focused Governance Model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How to Use It for Good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731520" y="34290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Aaron Salt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754880" y="1280160"/>
            <a:ext cx="365760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4754880" y="1280160"/>
            <a:ext cx="36576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3640" y="1554480"/>
            <a:ext cx="457200" cy="45720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4754880" y="21031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FREE TOOLS</a:t>
            </a:r>
            <a:endParaRPr lang="en-US" sz="1600" dirty="0"/>
          </a:p>
        </p:txBody>
      </p:sp>
      <p:sp>
        <p:nvSpPr>
          <p:cNvPr id="16" name="Text 12"/>
          <p:cNvSpPr/>
          <p:nvPr/>
        </p:nvSpPr>
        <p:spPr>
          <a:xfrm>
            <a:off x="5120640" y="2606040"/>
            <a:ext cx="29260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91-Day Implementation Guide</a:t>
            </a:r>
            <a:endParaRPr lang="en-US" sz="1200" dirty="0"/>
          </a:p>
          <a:p>
            <a:pPr marL="342900" indent="-342900" algn="l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 Self-Assessment</a:t>
            </a:r>
            <a:endParaRPr lang="en-US" sz="1200" dirty="0"/>
          </a:p>
          <a:p>
            <a:pPr marL="342900" indent="-342900" algn="l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Values Exercise</a:t>
            </a:r>
            <a:endParaRPr lang="en-US" sz="1200" dirty="0"/>
          </a:p>
          <a:p>
            <a:pPr marL="342900" indent="-342900" algn="l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Superintendent Evaluation Template</a:t>
            </a:r>
            <a:endParaRPr lang="en-US" sz="1200" dirty="0"/>
          </a:p>
          <a:p>
            <a:pPr marL="342900" indent="-342900" algn="l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Superintendent Goal Template</a:t>
            </a:r>
          </a:p>
          <a:p>
            <a:pPr marL="342900" indent="-342900" algn="l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cs typeface="Calibri" pitchFamily="34" charset="-120"/>
              </a:rPr>
              <a:t>User Story Template</a:t>
            </a:r>
          </a:p>
          <a:p>
            <a:pPr marL="342900" indent="-342900" algn="l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cs typeface="Calibri" pitchFamily="34" charset="-120"/>
              </a:rPr>
              <a:t>New Board Member Survival Kit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731520" y="4709160"/>
            <a:ext cx="7680960" cy="32004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4"/>
          <p:cNvSpPr/>
          <p:nvPr/>
        </p:nvSpPr>
        <p:spPr>
          <a:xfrm>
            <a:off x="731520" y="470916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ChalkForge.com</a:t>
            </a:r>
            <a:endParaRPr lang="en-US" sz="16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WHAT'S IN THE BOOK: PART IV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tools to turn the framework into action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731520" y="1371600"/>
            <a:ext cx="54864" cy="713232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560" y="1508760"/>
            <a:ext cx="411480" cy="4114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645920" y="14173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13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2377440" y="1417320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Implementation Timeline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1645920" y="1719072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91-Day Plan — a step-by-step roadmap from Day 1 to operational policy review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31520" y="2240280"/>
            <a:ext cx="7680960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731520" y="2240280"/>
            <a:ext cx="54864" cy="713232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1560" y="2377440"/>
            <a:ext cx="411480" cy="41148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1645920" y="228600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14</a:t>
            </a:r>
            <a:endParaRPr lang="en-US" sz="1100" dirty="0"/>
          </a:p>
        </p:txBody>
      </p:sp>
      <p:sp>
        <p:nvSpPr>
          <p:cNvPr id="15" name="Text 11"/>
          <p:cNvSpPr/>
          <p:nvPr/>
        </p:nvSpPr>
        <p:spPr>
          <a:xfrm>
            <a:off x="2377440" y="2286000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 &amp; Planning Tools</a:t>
            </a:r>
            <a:endParaRPr lang="en-US" sz="1500" dirty="0"/>
          </a:p>
        </p:txBody>
      </p:sp>
      <p:sp>
        <p:nvSpPr>
          <p:cNvPr id="16" name="Text 12"/>
          <p:cNvSpPr/>
          <p:nvPr/>
        </p:nvSpPr>
        <p:spPr>
          <a:xfrm>
            <a:off x="1645920" y="2587752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 self-assessment, shared values exercise, user story templates, and the 4A Framework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731520" y="3108960"/>
            <a:ext cx="7680960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4"/>
          <p:cNvSpPr/>
          <p:nvPr/>
        </p:nvSpPr>
        <p:spPr>
          <a:xfrm>
            <a:off x="731520" y="3108960"/>
            <a:ext cx="54864" cy="713232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1560" y="3246120"/>
            <a:ext cx="411480" cy="41148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1645920" y="315468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15</a:t>
            </a:r>
            <a:endParaRPr lang="en-US" sz="1100" dirty="0"/>
          </a:p>
        </p:txBody>
      </p:sp>
      <p:sp>
        <p:nvSpPr>
          <p:cNvPr id="21" name="Text 16"/>
          <p:cNvSpPr/>
          <p:nvPr/>
        </p:nvSpPr>
        <p:spPr>
          <a:xfrm>
            <a:off x="2377440" y="3154680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Board Member Survival Kit</a:t>
            </a:r>
            <a:endParaRPr lang="en-US" sz="1500" dirty="0"/>
          </a:p>
        </p:txBody>
      </p:sp>
      <p:sp>
        <p:nvSpPr>
          <p:cNvPr id="22" name="Text 17"/>
          <p:cNvSpPr/>
          <p:nvPr/>
        </p:nvSpPr>
        <p:spPr>
          <a:xfrm>
            <a:off x="1645920" y="3456432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a new member needs to hit the ground running with VBG from day one</a:t>
            </a:r>
            <a:endParaRPr lang="en-US" sz="1200" dirty="0"/>
          </a:p>
        </p:txBody>
      </p:sp>
      <p:sp>
        <p:nvSpPr>
          <p:cNvPr id="23" name="Shape 18"/>
          <p:cNvSpPr/>
          <p:nvPr/>
        </p:nvSpPr>
        <p:spPr>
          <a:xfrm>
            <a:off x="731520" y="3977640"/>
            <a:ext cx="7680960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19"/>
          <p:cNvSpPr/>
          <p:nvPr/>
        </p:nvSpPr>
        <p:spPr>
          <a:xfrm>
            <a:off x="731520" y="3977640"/>
            <a:ext cx="54864" cy="713232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51560" y="4114800"/>
            <a:ext cx="411480" cy="411480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1645920" y="402336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16</a:t>
            </a:r>
            <a:endParaRPr lang="en-US" sz="1100" dirty="0"/>
          </a:p>
        </p:txBody>
      </p:sp>
      <p:sp>
        <p:nvSpPr>
          <p:cNvPr id="27" name="Text 21"/>
          <p:cNvSpPr/>
          <p:nvPr/>
        </p:nvSpPr>
        <p:spPr>
          <a:xfrm>
            <a:off x="2377440" y="4023360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Troubleshooting Guide</a:t>
            </a:r>
            <a:endParaRPr lang="en-US" sz="1500" dirty="0"/>
          </a:p>
        </p:txBody>
      </p:sp>
      <p:sp>
        <p:nvSpPr>
          <p:cNvPr id="28" name="Text 22"/>
          <p:cNvSpPr/>
          <p:nvPr/>
        </p:nvSpPr>
        <p:spPr>
          <a:xfrm>
            <a:off x="1645920" y="4325112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handle resistance, dysfunctional colleagues, unresponsive administration, and more</a:t>
            </a:r>
            <a:endParaRPr lang="en-US" sz="1200" dirty="0"/>
          </a:p>
        </p:txBody>
      </p:sp>
      <p:sp>
        <p:nvSpPr>
          <p:cNvPr id="29" name="Text 23"/>
          <p:cNvSpPr/>
          <p:nvPr/>
        </p:nvSpPr>
        <p:spPr>
          <a:xfrm>
            <a:off x="731520" y="466344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of these resources are included in Govern Differently and available at ChalkForge.com</a:t>
            </a:r>
            <a:endParaRPr lang="en-US" sz="13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2B2D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QUESTIONS?</a:t>
            </a:r>
            <a:endParaRPr lang="en-US" sz="5400" dirty="0"/>
          </a:p>
        </p:txBody>
      </p:sp>
      <p:sp>
        <p:nvSpPr>
          <p:cNvPr id="4" name="Shape 2"/>
          <p:cNvSpPr/>
          <p:nvPr/>
        </p:nvSpPr>
        <p:spPr>
          <a:xfrm>
            <a:off x="3840480" y="2377440"/>
            <a:ext cx="1463040" cy="36576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274320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Aaron Salt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320040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</a:t>
            </a:r>
            <a:r>
              <a:rPr lang="en-US" sz="1600" b="1" dirty="0" err="1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aaronsalt</a:t>
            </a:r>
            <a:r>
              <a:rPr lang="en-US" sz="16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| </a:t>
            </a:r>
            <a:r>
              <a:rPr lang="en-US" sz="1600" b="1" dirty="0" err="1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aaron@sbaenetwork.org</a:t>
            </a:r>
            <a:r>
              <a:rPr lang="en-US" sz="16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| 719.445.9202</a:t>
            </a:r>
            <a:endParaRPr lang="en-US" sz="16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0A9CDCD-F2DC-5F78-30A5-8C590F583F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2736" y="3238523"/>
            <a:ext cx="283374" cy="28951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C2C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FOUR DYSFUNCTIONS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77724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00B4D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Know anyone?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1520" y="128016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731520" y="1645920"/>
            <a:ext cx="3657600" cy="1234440"/>
          </a:xfrm>
          <a:prstGeom prst="rect">
            <a:avLst/>
          </a:prstGeom>
          <a:solidFill>
            <a:srgbClr val="3A3D42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731520" y="1645920"/>
            <a:ext cx="54864" cy="1234440"/>
          </a:xfrm>
          <a:prstGeom prst="rect">
            <a:avLst/>
          </a:prstGeom>
          <a:solidFill>
            <a:srgbClr val="E53E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051560" y="1719072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Stair-Stepper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51560" y="2084832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Uses the board seat as a stepping stone. Ego and ambition over students.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754880" y="1645920"/>
            <a:ext cx="3657600" cy="1234440"/>
          </a:xfrm>
          <a:prstGeom prst="rect">
            <a:avLst/>
          </a:prstGeom>
          <a:solidFill>
            <a:srgbClr val="3A3D42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754880" y="1645920"/>
            <a:ext cx="54864" cy="1234440"/>
          </a:xfrm>
          <a:prstGeom prst="rect">
            <a:avLst/>
          </a:prstGeom>
          <a:solidFill>
            <a:srgbClr val="E53E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074920" y="1719072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Crusader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074920" y="2084832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Champions pet causes and grandstands. Minor issues become months-long campaigns.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31520" y="3063240"/>
            <a:ext cx="3657600" cy="1234440"/>
          </a:xfrm>
          <a:prstGeom prst="rect">
            <a:avLst/>
          </a:prstGeom>
          <a:solidFill>
            <a:srgbClr val="3A3D42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731520" y="3063240"/>
            <a:ext cx="54864" cy="1234440"/>
          </a:xfrm>
          <a:prstGeom prst="rect">
            <a:avLst/>
          </a:prstGeom>
          <a:solidFill>
            <a:srgbClr val="E53E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1051560" y="3136392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Hands-on Hero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51560" y="3502152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Crosses into management. Focuses on the how instead of the why.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754880" y="274320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PASSIVE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754880" y="3063240"/>
            <a:ext cx="3657600" cy="1234440"/>
          </a:xfrm>
          <a:prstGeom prst="rect">
            <a:avLst/>
          </a:prstGeom>
          <a:solidFill>
            <a:srgbClr val="3A3D42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754880" y="3063240"/>
            <a:ext cx="54864" cy="1234440"/>
          </a:xfrm>
          <a:prstGeom prst="rect">
            <a:avLst/>
          </a:prstGeom>
          <a:solidFill>
            <a:srgbClr val="F6AD5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074920" y="3136392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Appeaser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5074920" y="3502152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Avoids conflict at all costs. Rubber-stamps decisions to survive another day.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731520" y="452628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dysfunctions make it nearly impossible to focus on mission and student outcomes.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WHEN GOVERNANCE WORKS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91440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Districts that implement strong governance frameworks see: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365760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731520" y="1554480"/>
            <a:ext cx="54864" cy="118872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560" y="1874520"/>
            <a:ext cx="502920" cy="5029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737360" y="169164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Improved Student</a:t>
            </a:r>
            <a:endParaRPr lang="en-US" sz="1500" dirty="0"/>
          </a:p>
          <a:p>
            <a:pPr marL="0" indent="0" algn="l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Achievement</a:t>
            </a:r>
            <a:endParaRPr lang="en-US" sz="1500" dirty="0"/>
          </a:p>
        </p:txBody>
      </p:sp>
      <p:sp>
        <p:nvSpPr>
          <p:cNvPr id="9" name="Shape 6"/>
          <p:cNvSpPr/>
          <p:nvPr/>
        </p:nvSpPr>
        <p:spPr>
          <a:xfrm>
            <a:off x="4754880" y="1554480"/>
            <a:ext cx="365760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4754880" y="1554480"/>
            <a:ext cx="54864" cy="118872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4920" y="1874520"/>
            <a:ext cx="502920" cy="5029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760720" y="169164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Staff Retention</a:t>
            </a:r>
            <a:endParaRPr lang="en-US" sz="1500" dirty="0"/>
          </a:p>
          <a:p>
            <a:pPr marL="0" indent="0" algn="l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Morale</a:t>
            </a:r>
            <a:endParaRPr lang="en-US" sz="1500" dirty="0"/>
          </a:p>
        </p:txBody>
      </p:sp>
      <p:sp>
        <p:nvSpPr>
          <p:cNvPr id="13" name="Shape 9"/>
          <p:cNvSpPr/>
          <p:nvPr/>
        </p:nvSpPr>
        <p:spPr>
          <a:xfrm>
            <a:off x="731520" y="3017520"/>
            <a:ext cx="365760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0"/>
          <p:cNvSpPr/>
          <p:nvPr/>
        </p:nvSpPr>
        <p:spPr>
          <a:xfrm>
            <a:off x="731520" y="3017520"/>
            <a:ext cx="54864" cy="118872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1560" y="3337560"/>
            <a:ext cx="502920" cy="50292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737360" y="31546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Increased Community</a:t>
            </a:r>
            <a:endParaRPr lang="en-US" sz="1500" dirty="0"/>
          </a:p>
          <a:p>
            <a:pPr marL="0" indent="0" algn="l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&amp; Support</a:t>
            </a:r>
            <a:endParaRPr lang="en-US" sz="1500" dirty="0"/>
          </a:p>
        </p:txBody>
      </p:sp>
      <p:sp>
        <p:nvSpPr>
          <p:cNvPr id="17" name="Shape 12"/>
          <p:cNvSpPr/>
          <p:nvPr/>
        </p:nvSpPr>
        <p:spPr>
          <a:xfrm>
            <a:off x="4754880" y="3017520"/>
            <a:ext cx="365760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3"/>
          <p:cNvSpPr/>
          <p:nvPr/>
        </p:nvSpPr>
        <p:spPr>
          <a:xfrm>
            <a:off x="4754880" y="3017520"/>
            <a:ext cx="54864" cy="118872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74920" y="3337560"/>
            <a:ext cx="502920" cy="50292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5760720" y="31546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Effective Use of</a:t>
            </a:r>
            <a:endParaRPr lang="en-US" sz="1500" dirty="0"/>
          </a:p>
          <a:p>
            <a:pPr marL="0" indent="0" algn="l">
              <a:buNone/>
            </a:pPr>
            <a:r>
              <a:rPr lang="en-US" sz="15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Taxpayer Resources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2B2D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37160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kern="0" spc="4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828800"/>
            <a:ext cx="76809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Building the</a:t>
            </a:r>
            <a:endParaRPr lang="en-US" sz="4400" dirty="0"/>
          </a:p>
          <a:p>
            <a:pPr marL="0" indent="0" algn="l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Foundation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731520" y="356616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language before shared framework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GOVERNANCE ACTUALLY IS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188720"/>
            <a:ext cx="365760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31520" y="1188720"/>
            <a:ext cx="36576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0280" y="146304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31520" y="20116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B4D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AUTHORITY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1188720" y="2560320"/>
            <a:ext cx="2743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Granted by law &amp; community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Bounded &amp; defined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Focused on service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Exercised through policy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4754880" y="1188720"/>
            <a:ext cx="365760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4754880" y="1188720"/>
            <a:ext cx="3657600" cy="54864"/>
          </a:xfrm>
          <a:prstGeom prst="rect">
            <a:avLst/>
          </a:prstGeom>
          <a:solidFill>
            <a:srgbClr val="E53E3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5080" y="1463040"/>
            <a:ext cx="457200" cy="4572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754880" y="20116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E53E3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POWER</a:t>
            </a:r>
            <a:endParaRPr lang="en-US" sz="2000" dirty="0"/>
          </a:p>
        </p:txBody>
      </p:sp>
      <p:sp>
        <p:nvSpPr>
          <p:cNvPr id="13" name="Text 9"/>
          <p:cNvSpPr/>
          <p:nvPr/>
        </p:nvSpPr>
        <p:spPr>
          <a:xfrm>
            <a:off x="5212080" y="2560320"/>
            <a:ext cx="2743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Self-assumed or taken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Unbound &amp; expansive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Focused on self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Exercised through control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731520" y="457200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6B72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Governance isn't about being important. It's about being </a:t>
            </a:r>
            <a:r>
              <a:rPr lang="en-US" sz="1300" i="1" u="sng" dirty="0">
                <a:solidFill>
                  <a:srgbClr val="6B72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effective</a:t>
            </a:r>
            <a:r>
              <a:rPr lang="en-US" sz="1300" i="1" dirty="0">
                <a:solidFill>
                  <a:srgbClr val="6B72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in the service of students.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OUTSIDER PROBLEM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188720"/>
            <a:ext cx="768096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31520" y="1188720"/>
            <a:ext cx="54864" cy="329184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146304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737360" y="1463040"/>
            <a:ext cx="6217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new board member is an outsider.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1097280" y="2194560"/>
            <a:ext cx="69494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5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Nobody in the administration knows who you are, what you believe, or how you approach things.</a:t>
            </a:r>
            <a:endParaRPr lang="en-US" sz="1500" dirty="0"/>
          </a:p>
          <a:p>
            <a:pPr marL="0" indent="0" algn="l">
              <a:lnSpc>
                <a:spcPct val="130000"/>
              </a:lnSpc>
              <a:buNone/>
            </a:pPr>
            <a:endParaRPr lang="en-US" sz="1500" dirty="0"/>
          </a:p>
          <a:p>
            <a:pPr marL="0" indent="0" algn="l">
              <a:lnSpc>
                <a:spcPct val="130000"/>
              </a:lnSpc>
              <a:buNone/>
            </a:pPr>
            <a:r>
              <a:rPr lang="en-US" sz="15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 often, new members try to prove how smart they are. But no one cares what you have to say until you've earned the right to speak to the organization.</a:t>
            </a:r>
            <a:endParaRPr lang="en-US" sz="1500" dirty="0"/>
          </a:p>
          <a:p>
            <a:pPr marL="0" indent="0" algn="l">
              <a:lnSpc>
                <a:spcPct val="130000"/>
              </a:lnSpc>
              <a:buNone/>
            </a:pPr>
            <a:endParaRPr lang="en-US" sz="1500" dirty="0"/>
          </a:p>
          <a:p>
            <a:pPr marL="0" indent="0" algn="l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done through relationship building.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36454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VALUES VS. PRINCIPLES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188720"/>
            <a:ext cx="3657600" cy="2560320"/>
          </a:xfrm>
          <a:prstGeom prst="rect">
            <a:avLst/>
          </a:prstGeom>
          <a:solidFill>
            <a:srgbClr val="00B4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137160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VALUES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005840" y="192024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deep "WHY"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behind decisions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05840" y="265176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FFFFF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Latin valere —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i="1" dirty="0">
                <a:solidFill>
                  <a:srgbClr val="FFFFF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strength, worth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754880" y="1188720"/>
            <a:ext cx="3657600" cy="2560320"/>
          </a:xfrm>
          <a:prstGeom prst="rect">
            <a:avLst/>
          </a:prstGeom>
          <a:solidFill>
            <a:srgbClr val="3645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754880" y="137160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PRINCIPLES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5029200" y="192024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operational "HOW"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flows from values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029200" y="265176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FFFFF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Actionable rules built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i="1" dirty="0">
                <a:solidFill>
                  <a:srgbClr val="FFFFF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shared values</a:t>
            </a:r>
            <a:endParaRPr lang="en-US" sz="1300" dirty="0"/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098" y="2381429"/>
            <a:ext cx="357782" cy="357782"/>
          </a:xfrm>
          <a:prstGeom prst="rect">
            <a:avLst/>
          </a:prstGeom>
        </p:spPr>
      </p:pic>
      <p:sp>
        <p:nvSpPr>
          <p:cNvPr id="13" name="Shape 10"/>
          <p:cNvSpPr/>
          <p:nvPr/>
        </p:nvSpPr>
        <p:spPr>
          <a:xfrm>
            <a:off x="731520" y="4114800"/>
            <a:ext cx="768096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1005840" y="4114800"/>
            <a:ext cx="7132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VBG asks boards to identify shared values for student outcomes — not impose personal ones.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1749</Words>
  <Application>Microsoft Macintosh PowerPoint</Application>
  <PresentationFormat>On-screen Show (16:9)</PresentationFormat>
  <Paragraphs>366</Paragraphs>
  <Slides>37</Slides>
  <Notes>37</Notes>
  <HiddenSlides>6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Arial Black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Govern Differently - Values-Based Governance for School Boards</dc:title>
  <dc:subject>PptxGenJS Presentation</dc:subject>
  <dc:creator>Aaron Salt</dc:creator>
  <cp:lastModifiedBy>Aaron Salt</cp:lastModifiedBy>
  <cp:revision>3</cp:revision>
  <dcterms:created xsi:type="dcterms:W3CDTF">2026-03-25T20:10:44Z</dcterms:created>
  <dcterms:modified xsi:type="dcterms:W3CDTF">2026-04-08T14:32:46Z</dcterms:modified>
</cp:coreProperties>
</file>