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0"/>
  </p:notesMasterIdLst>
  <p:sldIdLst>
    <p:sldId id="256" r:id="rId5"/>
    <p:sldId id="257" r:id="rId6"/>
    <p:sldId id="258" r:id="rId7"/>
    <p:sldId id="259" r:id="rId8"/>
    <p:sldId id="260" r:id="rId9"/>
    <p:sldId id="263" r:id="rId10"/>
    <p:sldId id="261" r:id="rId11"/>
    <p:sldId id="262" r:id="rId12"/>
    <p:sldId id="264" r:id="rId13"/>
    <p:sldId id="265" r:id="rId14"/>
    <p:sldId id="266" r:id="rId15"/>
    <p:sldId id="270" r:id="rId16"/>
    <p:sldId id="267" r:id="rId17"/>
    <p:sldId id="268" r:id="rId18"/>
    <p:sldId id="269" r:id="rId19"/>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4213D"/>
    <a:srgbClr val="FCA3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77D150-439E-C342-AB3D-D830B6ACDA0F}" v="7" dt="2026-05-26T17:35:14.9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511"/>
    <p:restoredTop sz="94610"/>
  </p:normalViewPr>
  <p:slideViewPr>
    <p:cSldViewPr snapToGrid="0" snapToObjects="1">
      <p:cViewPr varScale="1">
        <p:scale>
          <a:sx n="160" d="100"/>
          <a:sy n="160" d="100"/>
        </p:scale>
        <p:origin x="176"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aron Salt" userId="bfa09376-3579-4836-a4eb-fa814e1e633c" providerId="ADAL" clId="{D799F514-1CEC-5B4D-AE1A-152BA1E547D8}"/>
    <pc:docChg chg="addSld modSld">
      <pc:chgData name="Aaron Salt" userId="bfa09376-3579-4836-a4eb-fa814e1e633c" providerId="ADAL" clId="{D799F514-1CEC-5B4D-AE1A-152BA1E547D8}" dt="2026-05-26T17:35:28.909" v="42" actId="729"/>
      <pc:docMkLst>
        <pc:docMk/>
      </pc:docMkLst>
      <pc:sldChg chg="modSp mod">
        <pc:chgData name="Aaron Salt" userId="bfa09376-3579-4836-a4eb-fa814e1e633c" providerId="ADAL" clId="{D799F514-1CEC-5B4D-AE1A-152BA1E547D8}" dt="2026-05-21T22:40:14.215" v="6" actId="14100"/>
        <pc:sldMkLst>
          <pc:docMk/>
          <pc:sldMk cId="0" sldId="258"/>
        </pc:sldMkLst>
        <pc:spChg chg="mod">
          <ac:chgData name="Aaron Salt" userId="bfa09376-3579-4836-a4eb-fa814e1e633c" providerId="ADAL" clId="{D799F514-1CEC-5B4D-AE1A-152BA1E547D8}" dt="2026-05-21T22:39:54.439" v="4" actId="6549"/>
          <ac:spMkLst>
            <pc:docMk/>
            <pc:sldMk cId="0" sldId="258"/>
            <ac:spMk id="44" creationId="{00000000-0000-0000-0000-000000000000}"/>
          </ac:spMkLst>
        </pc:spChg>
        <pc:spChg chg="mod">
          <ac:chgData name="Aaron Salt" userId="bfa09376-3579-4836-a4eb-fa814e1e633c" providerId="ADAL" clId="{D799F514-1CEC-5B4D-AE1A-152BA1E547D8}" dt="2026-05-21T22:40:14.215" v="6" actId="14100"/>
          <ac:spMkLst>
            <pc:docMk/>
            <pc:sldMk cId="0" sldId="258"/>
            <ac:spMk id="50" creationId="{00000000-0000-0000-0000-000000000000}"/>
          </ac:spMkLst>
        </pc:spChg>
      </pc:sldChg>
      <pc:sldChg chg="mod modShow">
        <pc:chgData name="Aaron Salt" userId="bfa09376-3579-4836-a4eb-fa814e1e633c" providerId="ADAL" clId="{D799F514-1CEC-5B4D-AE1A-152BA1E547D8}" dt="2026-05-26T17:35:28.909" v="42" actId="729"/>
        <pc:sldMkLst>
          <pc:docMk/>
          <pc:sldMk cId="0" sldId="264"/>
        </pc:sldMkLst>
      </pc:sldChg>
      <pc:sldChg chg="modSp mod modShow">
        <pc:chgData name="Aaron Salt" userId="bfa09376-3579-4836-a4eb-fa814e1e633c" providerId="ADAL" clId="{D799F514-1CEC-5B4D-AE1A-152BA1E547D8}" dt="2026-05-26T17:35:28.909" v="42" actId="729"/>
        <pc:sldMkLst>
          <pc:docMk/>
          <pc:sldMk cId="0" sldId="265"/>
        </pc:sldMkLst>
        <pc:spChg chg="mod">
          <ac:chgData name="Aaron Salt" userId="bfa09376-3579-4836-a4eb-fa814e1e633c" providerId="ADAL" clId="{D799F514-1CEC-5B4D-AE1A-152BA1E547D8}" dt="2026-05-21T22:43:37.868" v="7" actId="20577"/>
          <ac:spMkLst>
            <pc:docMk/>
            <pc:sldMk cId="0" sldId="265"/>
            <ac:spMk id="11" creationId="{00000000-0000-0000-0000-000000000000}"/>
          </ac:spMkLst>
        </pc:spChg>
      </pc:sldChg>
      <pc:sldChg chg="mod modShow">
        <pc:chgData name="Aaron Salt" userId="bfa09376-3579-4836-a4eb-fa814e1e633c" providerId="ADAL" clId="{D799F514-1CEC-5B4D-AE1A-152BA1E547D8}" dt="2026-05-26T17:35:28.909" v="42" actId="729"/>
        <pc:sldMkLst>
          <pc:docMk/>
          <pc:sldMk cId="0" sldId="266"/>
        </pc:sldMkLst>
      </pc:sldChg>
      <pc:sldChg chg="modSp mod">
        <pc:chgData name="Aaron Salt" userId="bfa09376-3579-4836-a4eb-fa814e1e633c" providerId="ADAL" clId="{D799F514-1CEC-5B4D-AE1A-152BA1E547D8}" dt="2026-05-21T22:44:24.848" v="21" actId="20577"/>
        <pc:sldMkLst>
          <pc:docMk/>
          <pc:sldMk cId="0" sldId="268"/>
        </pc:sldMkLst>
        <pc:spChg chg="mod">
          <ac:chgData name="Aaron Salt" userId="bfa09376-3579-4836-a4eb-fa814e1e633c" providerId="ADAL" clId="{D799F514-1CEC-5B4D-AE1A-152BA1E547D8}" dt="2026-05-21T22:44:24.848" v="21" actId="20577"/>
          <ac:spMkLst>
            <pc:docMk/>
            <pc:sldMk cId="0" sldId="268"/>
            <ac:spMk id="2" creationId="{00000000-0000-0000-0000-000000000000}"/>
          </ac:spMkLst>
        </pc:spChg>
      </pc:sldChg>
      <pc:sldChg chg="modSp mod">
        <pc:chgData name="Aaron Salt" userId="bfa09376-3579-4836-a4eb-fa814e1e633c" providerId="ADAL" clId="{D799F514-1CEC-5B4D-AE1A-152BA1E547D8}" dt="2026-05-21T22:45:45.896" v="32" actId="6549"/>
        <pc:sldMkLst>
          <pc:docMk/>
          <pc:sldMk cId="0" sldId="269"/>
        </pc:sldMkLst>
        <pc:spChg chg="mod">
          <ac:chgData name="Aaron Salt" userId="bfa09376-3579-4836-a4eb-fa814e1e633c" providerId="ADAL" clId="{D799F514-1CEC-5B4D-AE1A-152BA1E547D8}" dt="2026-05-21T22:45:45.896" v="32" actId="6549"/>
          <ac:spMkLst>
            <pc:docMk/>
            <pc:sldMk cId="0" sldId="269"/>
            <ac:spMk id="9" creationId="{00000000-0000-0000-0000-000000000000}"/>
          </ac:spMkLst>
        </pc:spChg>
      </pc:sldChg>
      <pc:sldChg chg="addSp delSp modSp add mod setBg">
        <pc:chgData name="Aaron Salt" userId="bfa09376-3579-4836-a4eb-fa814e1e633c" providerId="ADAL" clId="{D799F514-1CEC-5B4D-AE1A-152BA1E547D8}" dt="2026-05-26T17:35:14.999" v="41"/>
        <pc:sldMkLst>
          <pc:docMk/>
          <pc:sldMk cId="0" sldId="270"/>
        </pc:sldMkLst>
        <pc:spChg chg="add del mod">
          <ac:chgData name="Aaron Salt" userId="bfa09376-3579-4836-a4eb-fa814e1e633c" providerId="ADAL" clId="{D799F514-1CEC-5B4D-AE1A-152BA1E547D8}" dt="2026-05-26T17:35:03.120" v="40"/>
          <ac:spMkLst>
            <pc:docMk/>
            <pc:sldMk cId="0" sldId="270"/>
            <ac:spMk id="21" creationId="{5CDAE503-6F24-BD83-1B17-1063F1EC261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01738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4213D"/>
        </a:solidFill>
        <a:effectLst/>
      </p:bgPr>
    </p:bg>
    <p:spTree>
      <p:nvGrpSpPr>
        <p:cNvPr id="1" name=""/>
        <p:cNvGrpSpPr/>
        <p:nvPr/>
      </p:nvGrpSpPr>
      <p:grpSpPr>
        <a:xfrm>
          <a:off x="0" y="0"/>
          <a:ext cx="0" cy="0"/>
          <a:chOff x="0" y="0"/>
          <a:chExt cx="0" cy="0"/>
        </a:xfrm>
      </p:grpSpPr>
      <p:sp>
        <p:nvSpPr>
          <p:cNvPr id="2" name="Shape 0"/>
          <p:cNvSpPr/>
          <p:nvPr/>
        </p:nvSpPr>
        <p:spPr>
          <a:xfrm>
            <a:off x="0" y="0"/>
            <a:ext cx="320040" cy="5143500"/>
          </a:xfrm>
          <a:prstGeom prst="rect">
            <a:avLst/>
          </a:prstGeom>
          <a:solidFill>
            <a:srgbClr val="FCA311"/>
          </a:solidFill>
          <a:ln w="12700">
            <a:solidFill>
              <a:srgbClr val="FCA311"/>
            </a:solidFill>
            <a:prstDash val="solid"/>
          </a:ln>
        </p:spPr>
        <p:txBody>
          <a:bodyPr/>
          <a:lstStyle/>
          <a:p>
            <a:endParaRPr lang="en-US"/>
          </a:p>
        </p:txBody>
      </p:sp>
      <p:sp>
        <p:nvSpPr>
          <p:cNvPr id="3" name="Text 1"/>
          <p:cNvSpPr/>
          <p:nvPr/>
        </p:nvSpPr>
        <p:spPr>
          <a:xfrm>
            <a:off x="594360" y="1280160"/>
            <a:ext cx="7955280" cy="1645920"/>
          </a:xfrm>
          <a:prstGeom prst="rect">
            <a:avLst/>
          </a:prstGeom>
          <a:noFill/>
          <a:ln/>
        </p:spPr>
        <p:txBody>
          <a:bodyPr wrap="square" rtlCol="0" anchor="ctr"/>
          <a:lstStyle/>
          <a:p>
            <a:pPr marL="0" indent="0">
              <a:lnSpc>
                <a:spcPct val="120000"/>
              </a:lnSpc>
              <a:buNone/>
            </a:pPr>
            <a:r>
              <a:rPr lang="en-US" sz="4000" b="1" dirty="0">
                <a:solidFill>
                  <a:srgbClr val="FFFFFF"/>
                </a:solidFill>
                <a:latin typeface="Georgia" pitchFamily="34" charset="0"/>
                <a:ea typeface="Georgia" pitchFamily="34" charset="-122"/>
                <a:cs typeface="Georgia" pitchFamily="34" charset="-120"/>
              </a:rPr>
              <a:t>Superintendent Evaluation</a:t>
            </a:r>
            <a:endParaRPr lang="en-US" sz="4000" dirty="0"/>
          </a:p>
          <a:p>
            <a:pPr marL="0" indent="0">
              <a:lnSpc>
                <a:spcPct val="120000"/>
              </a:lnSpc>
              <a:buNone/>
            </a:pPr>
            <a:r>
              <a:rPr lang="en-US" sz="4000" b="1" dirty="0">
                <a:solidFill>
                  <a:srgbClr val="FFFFFF"/>
                </a:solidFill>
                <a:latin typeface="Georgia" pitchFamily="34" charset="0"/>
                <a:ea typeface="Georgia" pitchFamily="34" charset="-122"/>
                <a:cs typeface="Georgia" pitchFamily="34" charset="-120"/>
              </a:rPr>
              <a:t>&amp; Goal-Setting</a:t>
            </a:r>
            <a:endParaRPr lang="en-US" sz="4000" dirty="0"/>
          </a:p>
        </p:txBody>
      </p:sp>
      <p:sp>
        <p:nvSpPr>
          <p:cNvPr id="4" name="Shape 2"/>
          <p:cNvSpPr/>
          <p:nvPr/>
        </p:nvSpPr>
        <p:spPr>
          <a:xfrm>
            <a:off x="594360" y="3017520"/>
            <a:ext cx="3200400" cy="36576"/>
          </a:xfrm>
          <a:prstGeom prst="rect">
            <a:avLst/>
          </a:prstGeom>
          <a:solidFill>
            <a:srgbClr val="FCA311"/>
          </a:solidFill>
          <a:ln w="12700">
            <a:solidFill>
              <a:srgbClr val="FCA311"/>
            </a:solidFill>
            <a:prstDash val="solid"/>
          </a:ln>
        </p:spPr>
        <p:txBody>
          <a:bodyPr/>
          <a:lstStyle/>
          <a:p>
            <a:endParaRPr lang="en-US"/>
          </a:p>
        </p:txBody>
      </p:sp>
      <p:sp>
        <p:nvSpPr>
          <p:cNvPr id="5" name="Text 3"/>
          <p:cNvSpPr/>
          <p:nvPr/>
        </p:nvSpPr>
        <p:spPr>
          <a:xfrm>
            <a:off x="594360" y="3090672"/>
            <a:ext cx="7315200" cy="457200"/>
          </a:xfrm>
          <a:prstGeom prst="rect">
            <a:avLst/>
          </a:prstGeom>
          <a:noFill/>
          <a:ln/>
        </p:spPr>
        <p:txBody>
          <a:bodyPr wrap="square" rtlCol="0" anchor="ctr"/>
          <a:lstStyle/>
          <a:p>
            <a:pPr marL="0" indent="0">
              <a:buNone/>
            </a:pPr>
            <a:r>
              <a:rPr lang="en-US" sz="1800" i="1" dirty="0">
                <a:solidFill>
                  <a:srgbClr val="A8DADC"/>
                </a:solidFill>
                <a:latin typeface="Calibri" pitchFamily="34" charset="0"/>
                <a:ea typeface="Calibri" pitchFamily="34" charset="-122"/>
                <a:cs typeface="Calibri" pitchFamily="34" charset="-120"/>
              </a:rPr>
              <a:t>A Framework for Boards That Put Students First</a:t>
            </a:r>
            <a:endParaRPr lang="en-US" sz="1800" dirty="0"/>
          </a:p>
        </p:txBody>
      </p:sp>
      <p:sp>
        <p:nvSpPr>
          <p:cNvPr id="6" name="Text 4"/>
          <p:cNvSpPr/>
          <p:nvPr/>
        </p:nvSpPr>
        <p:spPr>
          <a:xfrm>
            <a:off x="594360" y="4663440"/>
            <a:ext cx="5486400" cy="274320"/>
          </a:xfrm>
          <a:prstGeom prst="rect">
            <a:avLst/>
          </a:prstGeom>
          <a:noFill/>
          <a:ln/>
        </p:spPr>
        <p:txBody>
          <a:bodyPr wrap="square" rtlCol="0" anchor="ctr"/>
          <a:lstStyle/>
          <a:p>
            <a:pPr marL="0" indent="0">
              <a:buNone/>
            </a:pPr>
            <a:r>
              <a:rPr lang="en-US" sz="1000" dirty="0">
                <a:solidFill>
                  <a:srgbClr val="587699"/>
                </a:solidFill>
                <a:latin typeface="Calibri" pitchFamily="34" charset="0"/>
                <a:ea typeface="Calibri" pitchFamily="34" charset="-122"/>
                <a:cs typeface="Calibri" pitchFamily="34" charset="-120"/>
              </a:rPr>
              <a:t>School Boards for Academic Excellence  |  sbae.org</a:t>
            </a:r>
            <a:endParaRPr lang="en-US" sz="1000" dirty="0"/>
          </a:p>
        </p:txBody>
      </p:sp>
      <p:pic>
        <p:nvPicPr>
          <p:cNvPr id="9" name="Picture 8">
            <a:extLst>
              <a:ext uri="{FF2B5EF4-FFF2-40B4-BE49-F238E27FC236}">
                <a16:creationId xmlns:a16="http://schemas.microsoft.com/office/drawing/2014/main" id="{8D482635-5C9B-9D12-0F9C-BCA890C8C0D4}"/>
              </a:ext>
            </a:extLst>
          </p:cNvPr>
          <p:cNvPicPr>
            <a:picLocks noChangeAspect="1"/>
          </p:cNvPicPr>
          <p:nvPr/>
        </p:nvPicPr>
        <p:blipFill>
          <a:blip r:embed="rId3"/>
          <a:stretch>
            <a:fillRect/>
          </a:stretch>
        </p:blipFill>
        <p:spPr>
          <a:xfrm>
            <a:off x="6655242" y="3939374"/>
            <a:ext cx="2343150" cy="10668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name="Slide 10">
    <p:bg>
      <p:bgPr>
        <a:solidFill>
          <a:srgbClr val="14213D"/>
        </a:solidFill>
        <a:effectLst/>
      </p:bgPr>
    </p:bg>
    <p:spTree>
      <p:nvGrpSpPr>
        <p:cNvPr id="1" name=""/>
        <p:cNvGrpSpPr/>
        <p:nvPr/>
      </p:nvGrpSpPr>
      <p:grpSpPr>
        <a:xfrm>
          <a:off x="0" y="0"/>
          <a:ext cx="0" cy="0"/>
          <a:chOff x="0" y="0"/>
          <a:chExt cx="0" cy="0"/>
        </a:xfrm>
      </p:grpSpPr>
      <p:sp>
        <p:nvSpPr>
          <p:cNvPr id="2" name="Text 0"/>
          <p:cNvSpPr/>
          <p:nvPr/>
        </p:nvSpPr>
        <p:spPr>
          <a:xfrm>
            <a:off x="411480" y="164592"/>
            <a:ext cx="5943600" cy="502920"/>
          </a:xfrm>
          <a:prstGeom prst="rect">
            <a:avLst/>
          </a:prstGeom>
          <a:noFill/>
          <a:ln/>
        </p:spPr>
        <p:txBody>
          <a:bodyPr wrap="square"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Your State's Legal Framework</a:t>
            </a:r>
            <a:endParaRPr lang="en-US" sz="2600" dirty="0"/>
          </a:p>
        </p:txBody>
      </p:sp>
      <p:sp>
        <p:nvSpPr>
          <p:cNvPr id="3" name="Shape 1"/>
          <p:cNvSpPr/>
          <p:nvPr/>
        </p:nvSpPr>
        <p:spPr>
          <a:xfrm>
            <a:off x="6903720" y="137160"/>
            <a:ext cx="1828800" cy="566928"/>
          </a:xfrm>
          <a:prstGeom prst="rect">
            <a:avLst/>
          </a:prstGeom>
          <a:solidFill>
            <a:srgbClr val="8B1A1A"/>
          </a:solidFill>
          <a:ln w="12700">
            <a:solidFill>
              <a:srgbClr val="8B1A1A"/>
            </a:solidFill>
            <a:prstDash val="solid"/>
          </a:ln>
        </p:spPr>
        <p:txBody>
          <a:bodyPr/>
          <a:lstStyle/>
          <a:p>
            <a:endParaRPr lang="en-US"/>
          </a:p>
        </p:txBody>
      </p:sp>
      <p:sp>
        <p:nvSpPr>
          <p:cNvPr id="4" name="Text 2"/>
          <p:cNvSpPr/>
          <p:nvPr/>
        </p:nvSpPr>
        <p:spPr>
          <a:xfrm>
            <a:off x="6903720" y="137160"/>
            <a:ext cx="1828800" cy="566928"/>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OHIO</a:t>
            </a:r>
            <a:endParaRPr lang="en-US" sz="1600" dirty="0"/>
          </a:p>
        </p:txBody>
      </p:sp>
      <p:sp>
        <p:nvSpPr>
          <p:cNvPr id="5" name="Shape 3"/>
          <p:cNvSpPr/>
          <p:nvPr/>
        </p:nvSpPr>
        <p:spPr>
          <a:xfrm>
            <a:off x="411480" y="713232"/>
            <a:ext cx="8321040" cy="36576"/>
          </a:xfrm>
          <a:prstGeom prst="rect">
            <a:avLst/>
          </a:prstGeom>
          <a:solidFill>
            <a:srgbClr val="FCA311"/>
          </a:solidFill>
          <a:ln w="12700">
            <a:solidFill>
              <a:srgbClr val="FCA311"/>
            </a:solidFill>
            <a:prstDash val="solid"/>
          </a:ln>
        </p:spPr>
        <p:txBody>
          <a:bodyPr/>
          <a:lstStyle/>
          <a:p>
            <a:endParaRPr lang="en-US"/>
          </a:p>
        </p:txBody>
      </p:sp>
      <p:sp>
        <p:nvSpPr>
          <p:cNvPr id="6" name="Shape 4"/>
          <p:cNvSpPr/>
          <p:nvPr/>
        </p:nvSpPr>
        <p:spPr>
          <a:xfrm>
            <a:off x="411480" y="841248"/>
            <a:ext cx="8321040" cy="841248"/>
          </a:xfrm>
          <a:prstGeom prst="rect">
            <a:avLst/>
          </a:prstGeom>
          <a:solidFill>
            <a:srgbClr val="1A2744"/>
          </a:solidFill>
          <a:ln w="12700">
            <a:solidFill>
              <a:srgbClr val="243560"/>
            </a:solidFill>
            <a:prstDash val="solid"/>
          </a:ln>
        </p:spPr>
        <p:txBody>
          <a:bodyPr/>
          <a:lstStyle/>
          <a:p>
            <a:endParaRPr lang="en-US"/>
          </a:p>
        </p:txBody>
      </p:sp>
      <p:sp>
        <p:nvSpPr>
          <p:cNvPr id="7" name="Text 5"/>
          <p:cNvSpPr/>
          <p:nvPr/>
        </p:nvSpPr>
        <p:spPr>
          <a:xfrm>
            <a:off x="548640" y="905256"/>
            <a:ext cx="3200400" cy="201168"/>
          </a:xfrm>
          <a:prstGeom prst="rect">
            <a:avLst/>
          </a:prstGeom>
          <a:noFill/>
          <a:ln/>
        </p:spPr>
        <p:txBody>
          <a:bodyPr wrap="square" lIns="0" tIns="0" rIns="0" bIns="0" rtlCol="0" anchor="ctr"/>
          <a:lstStyle/>
          <a:p>
            <a:pPr marL="0" indent="0">
              <a:buNone/>
            </a:pPr>
            <a:r>
              <a:rPr lang="en-US" sz="850" b="1" kern="0" spc="100" dirty="0">
                <a:solidFill>
                  <a:srgbClr val="A8DADC"/>
                </a:solidFill>
                <a:latin typeface="Calibri" pitchFamily="34" charset="0"/>
                <a:ea typeface="Calibri" pitchFamily="34" charset="-122"/>
                <a:cs typeface="Calibri" pitchFamily="34" charset="-120"/>
              </a:rPr>
              <a:t>LEGAL AUTHORITY</a:t>
            </a:r>
            <a:endParaRPr lang="en-US" sz="850" dirty="0"/>
          </a:p>
        </p:txBody>
      </p:sp>
      <p:sp>
        <p:nvSpPr>
          <p:cNvPr id="8" name="Text 6"/>
          <p:cNvSpPr/>
          <p:nvPr/>
        </p:nvSpPr>
        <p:spPr>
          <a:xfrm>
            <a:off x="548640" y="1115568"/>
            <a:ext cx="7955280" cy="50292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ORC § 3319.01 — Annual evaluation by the board is mandatory. The statute is procedural: it requires evaluation but does not prescribe criteria.</a:t>
            </a:r>
            <a:endParaRPr lang="en-US" sz="1300" dirty="0"/>
          </a:p>
        </p:txBody>
      </p:sp>
      <p:sp>
        <p:nvSpPr>
          <p:cNvPr id="9" name="Shape 7"/>
          <p:cNvSpPr/>
          <p:nvPr/>
        </p:nvSpPr>
        <p:spPr>
          <a:xfrm>
            <a:off x="411480" y="1755648"/>
            <a:ext cx="8321040" cy="841248"/>
          </a:xfrm>
          <a:prstGeom prst="rect">
            <a:avLst/>
          </a:prstGeom>
          <a:solidFill>
            <a:srgbClr val="1E3054"/>
          </a:solidFill>
          <a:ln w="12700">
            <a:solidFill>
              <a:srgbClr val="243560"/>
            </a:solidFill>
            <a:prstDash val="solid"/>
          </a:ln>
        </p:spPr>
        <p:txBody>
          <a:bodyPr/>
          <a:lstStyle/>
          <a:p>
            <a:endParaRPr lang="en-US"/>
          </a:p>
        </p:txBody>
      </p:sp>
      <p:sp>
        <p:nvSpPr>
          <p:cNvPr id="10" name="Text 8"/>
          <p:cNvSpPr/>
          <p:nvPr/>
        </p:nvSpPr>
        <p:spPr>
          <a:xfrm>
            <a:off x="548640" y="1819656"/>
            <a:ext cx="3200400" cy="201168"/>
          </a:xfrm>
          <a:prstGeom prst="rect">
            <a:avLst/>
          </a:prstGeom>
          <a:noFill/>
          <a:ln/>
        </p:spPr>
        <p:txBody>
          <a:bodyPr wrap="square" lIns="0" tIns="0" rIns="0" bIns="0" rtlCol="0" anchor="ctr"/>
          <a:lstStyle/>
          <a:p>
            <a:pPr marL="0" indent="0">
              <a:buNone/>
            </a:pPr>
            <a:r>
              <a:rPr lang="en-US" sz="850" b="1" kern="0" spc="100" dirty="0">
                <a:solidFill>
                  <a:srgbClr val="A8DADC"/>
                </a:solidFill>
                <a:latin typeface="Calibri" pitchFamily="34" charset="0"/>
                <a:ea typeface="Calibri" pitchFamily="34" charset="-122"/>
                <a:cs typeface="Calibri" pitchFamily="34" charset="-120"/>
              </a:rPr>
              <a:t>STATE TEMPLATE</a:t>
            </a:r>
            <a:endParaRPr lang="en-US" sz="850" dirty="0"/>
          </a:p>
        </p:txBody>
      </p:sp>
      <p:sp>
        <p:nvSpPr>
          <p:cNvPr id="11" name="Text 9"/>
          <p:cNvSpPr/>
          <p:nvPr/>
        </p:nvSpPr>
        <p:spPr>
          <a:xfrm>
            <a:off x="548640" y="2029968"/>
            <a:ext cx="7955280" cy="50292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No state-mandated template. OSBA (Ohio School Boards Association) provides recommended tools, but these are advisory, not required.</a:t>
            </a:r>
            <a:endParaRPr lang="en-US" sz="1300" dirty="0"/>
          </a:p>
        </p:txBody>
      </p:sp>
      <p:sp>
        <p:nvSpPr>
          <p:cNvPr id="12" name="Shape 10"/>
          <p:cNvSpPr/>
          <p:nvPr/>
        </p:nvSpPr>
        <p:spPr>
          <a:xfrm>
            <a:off x="411480" y="2670048"/>
            <a:ext cx="8321040" cy="841248"/>
          </a:xfrm>
          <a:prstGeom prst="rect">
            <a:avLst/>
          </a:prstGeom>
          <a:solidFill>
            <a:srgbClr val="1A2744"/>
          </a:solidFill>
          <a:ln w="12700">
            <a:solidFill>
              <a:srgbClr val="243560"/>
            </a:solidFill>
            <a:prstDash val="solid"/>
          </a:ln>
        </p:spPr>
        <p:txBody>
          <a:bodyPr/>
          <a:lstStyle/>
          <a:p>
            <a:endParaRPr lang="en-US"/>
          </a:p>
        </p:txBody>
      </p:sp>
      <p:sp>
        <p:nvSpPr>
          <p:cNvPr id="13" name="Text 11"/>
          <p:cNvSpPr/>
          <p:nvPr/>
        </p:nvSpPr>
        <p:spPr>
          <a:xfrm>
            <a:off x="548640" y="2734056"/>
            <a:ext cx="3200400" cy="201168"/>
          </a:xfrm>
          <a:prstGeom prst="rect">
            <a:avLst/>
          </a:prstGeom>
          <a:noFill/>
          <a:ln/>
        </p:spPr>
        <p:txBody>
          <a:bodyPr wrap="square" lIns="0" tIns="0" rIns="0" bIns="0" rtlCol="0" anchor="ctr"/>
          <a:lstStyle/>
          <a:p>
            <a:pPr marL="0" indent="0">
              <a:buNone/>
            </a:pPr>
            <a:r>
              <a:rPr lang="en-US" sz="850" b="1" kern="0" spc="100" dirty="0">
                <a:solidFill>
                  <a:srgbClr val="A8DADC"/>
                </a:solidFill>
                <a:latin typeface="Calibri" pitchFamily="34" charset="0"/>
                <a:ea typeface="Calibri" pitchFamily="34" charset="-122"/>
                <a:cs typeface="Calibri" pitchFamily="34" charset="-120"/>
              </a:rPr>
              <a:t>MANDATED CRITERIA</a:t>
            </a:r>
            <a:endParaRPr lang="en-US" sz="850" dirty="0"/>
          </a:p>
        </p:txBody>
      </p:sp>
      <p:sp>
        <p:nvSpPr>
          <p:cNvPr id="14" name="Text 12"/>
          <p:cNvSpPr/>
          <p:nvPr/>
        </p:nvSpPr>
        <p:spPr>
          <a:xfrm>
            <a:off x="548640" y="2944368"/>
            <a:ext cx="7955280" cy="50292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No mandated criteria. All evaluation domains — including academic performance and goal-setting — are left to local board determination.</a:t>
            </a:r>
            <a:endParaRPr lang="en-US" sz="1300" dirty="0"/>
          </a:p>
        </p:txBody>
      </p:sp>
      <p:sp>
        <p:nvSpPr>
          <p:cNvPr id="15" name="Shape 13"/>
          <p:cNvSpPr/>
          <p:nvPr/>
        </p:nvSpPr>
        <p:spPr>
          <a:xfrm>
            <a:off x="411480" y="3584448"/>
            <a:ext cx="8321040" cy="841248"/>
          </a:xfrm>
          <a:prstGeom prst="rect">
            <a:avLst/>
          </a:prstGeom>
          <a:solidFill>
            <a:srgbClr val="1E3054"/>
          </a:solidFill>
          <a:ln w="12700">
            <a:solidFill>
              <a:srgbClr val="243560"/>
            </a:solidFill>
            <a:prstDash val="solid"/>
          </a:ln>
        </p:spPr>
        <p:txBody>
          <a:bodyPr/>
          <a:lstStyle/>
          <a:p>
            <a:endParaRPr lang="en-US"/>
          </a:p>
        </p:txBody>
      </p:sp>
      <p:sp>
        <p:nvSpPr>
          <p:cNvPr id="16" name="Text 14"/>
          <p:cNvSpPr/>
          <p:nvPr/>
        </p:nvSpPr>
        <p:spPr>
          <a:xfrm>
            <a:off x="548640" y="3648456"/>
            <a:ext cx="3200400" cy="201168"/>
          </a:xfrm>
          <a:prstGeom prst="rect">
            <a:avLst/>
          </a:prstGeom>
          <a:noFill/>
          <a:ln/>
        </p:spPr>
        <p:txBody>
          <a:bodyPr wrap="square" lIns="0" tIns="0" rIns="0" bIns="0" rtlCol="0" anchor="ctr"/>
          <a:lstStyle/>
          <a:p>
            <a:pPr marL="0" indent="0">
              <a:buNone/>
            </a:pPr>
            <a:r>
              <a:rPr lang="en-US" sz="850" b="1" kern="0" spc="100" dirty="0">
                <a:solidFill>
                  <a:srgbClr val="A8DADC"/>
                </a:solidFill>
                <a:latin typeface="Calibri" pitchFamily="34" charset="0"/>
                <a:ea typeface="Calibri" pitchFamily="34" charset="-122"/>
                <a:cs typeface="Calibri" pitchFamily="34" charset="-120"/>
              </a:rPr>
              <a:t>ACADEMIC PERFORMANCE REQUIREMENT</a:t>
            </a:r>
            <a:endParaRPr lang="en-US" sz="850" dirty="0"/>
          </a:p>
        </p:txBody>
      </p:sp>
      <p:sp>
        <p:nvSpPr>
          <p:cNvPr id="17" name="Text 15"/>
          <p:cNvSpPr/>
          <p:nvPr/>
        </p:nvSpPr>
        <p:spPr>
          <a:xfrm>
            <a:off x="548640" y="3858768"/>
            <a:ext cx="7955280" cy="50292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Not required by statute, but no barrier to inclusion. Boards should explicitly define academic performance as a named, weighted component.</a:t>
            </a:r>
            <a:endParaRPr lang="en-US" sz="1300" dirty="0"/>
          </a:p>
        </p:txBody>
      </p:sp>
      <p:sp>
        <p:nvSpPr>
          <p:cNvPr id="18" name="Shape 16"/>
          <p:cNvSpPr/>
          <p:nvPr/>
        </p:nvSpPr>
        <p:spPr>
          <a:xfrm>
            <a:off x="411480" y="4526280"/>
            <a:ext cx="8321040" cy="530352"/>
          </a:xfrm>
          <a:prstGeom prst="rect">
            <a:avLst/>
          </a:prstGeom>
          <a:solidFill>
            <a:srgbClr val="FCA311"/>
          </a:solidFill>
          <a:ln w="12700">
            <a:solidFill>
              <a:srgbClr val="FCA311"/>
            </a:solidFill>
            <a:prstDash val="solid"/>
          </a:ln>
        </p:spPr>
        <p:txBody>
          <a:bodyPr/>
          <a:lstStyle/>
          <a:p>
            <a:endParaRPr lang="en-US"/>
          </a:p>
        </p:txBody>
      </p:sp>
      <p:sp>
        <p:nvSpPr>
          <p:cNvPr id="19" name="Text 17"/>
          <p:cNvSpPr/>
          <p:nvPr/>
        </p:nvSpPr>
        <p:spPr>
          <a:xfrm>
            <a:off x="548640" y="4526280"/>
            <a:ext cx="2011680" cy="530352"/>
          </a:xfrm>
          <a:prstGeom prst="rect">
            <a:avLst/>
          </a:prstGeom>
          <a:noFill/>
          <a:ln/>
        </p:spPr>
        <p:txBody>
          <a:bodyPr wrap="square" lIns="0" tIns="0" rIns="0" bIns="0" rtlCol="0" anchor="ctr"/>
          <a:lstStyle/>
          <a:p>
            <a:pPr marL="0" indent="0">
              <a:buNone/>
            </a:pPr>
            <a:r>
              <a:rPr lang="en-US" sz="1100" b="1" dirty="0">
                <a:solidFill>
                  <a:srgbClr val="14213D"/>
                </a:solidFill>
                <a:latin typeface="Calibri" pitchFamily="34" charset="0"/>
                <a:ea typeface="Calibri" pitchFamily="34" charset="-122"/>
                <a:cs typeface="Calibri" pitchFamily="34" charset="-120"/>
              </a:rPr>
              <a:t>RECOMMENDED APPROACH:</a:t>
            </a:r>
            <a:endParaRPr lang="en-US" sz="1100" dirty="0"/>
          </a:p>
        </p:txBody>
      </p:sp>
      <p:sp>
        <p:nvSpPr>
          <p:cNvPr id="20" name="Text 18"/>
          <p:cNvSpPr/>
          <p:nvPr/>
        </p:nvSpPr>
        <p:spPr>
          <a:xfrm>
            <a:off x="2560320" y="4526280"/>
            <a:ext cx="6035040" cy="530352"/>
          </a:xfrm>
          <a:prstGeom prst="rect">
            <a:avLst/>
          </a:prstGeom>
          <a:noFill/>
          <a:ln/>
        </p:spPr>
        <p:txBody>
          <a:bodyPr wrap="square" lIns="0" tIns="0" rIns="0" bIns="0" rtlCol="0" anchor="ctr"/>
          <a:lstStyle/>
          <a:p>
            <a:pPr marL="0" indent="0">
              <a:buNone/>
            </a:pPr>
            <a:r>
              <a:rPr lang="en-US" sz="1300" b="1" dirty="0">
                <a:solidFill>
                  <a:srgbClr val="14213D"/>
                </a:solidFill>
                <a:latin typeface="Calibri" pitchFamily="34" charset="0"/>
                <a:ea typeface="Calibri" pitchFamily="34" charset="-122"/>
                <a:cs typeface="Calibri" pitchFamily="34" charset="-120"/>
              </a:rPr>
              <a:t>Boards can ADOPT this framework in full. Full local flexibility — the statute only requires that an evaluation occur.</a:t>
            </a:r>
            <a:endParaRPr lang="en-US" sz="13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name="Slide 11">
    <p:bg>
      <p:bgPr>
        <a:solidFill>
          <a:srgbClr val="14213D"/>
        </a:solidFill>
        <a:effectLst/>
      </p:bgPr>
    </p:bg>
    <p:spTree>
      <p:nvGrpSpPr>
        <p:cNvPr id="1" name=""/>
        <p:cNvGrpSpPr/>
        <p:nvPr/>
      </p:nvGrpSpPr>
      <p:grpSpPr>
        <a:xfrm>
          <a:off x="0" y="0"/>
          <a:ext cx="0" cy="0"/>
          <a:chOff x="0" y="0"/>
          <a:chExt cx="0" cy="0"/>
        </a:xfrm>
      </p:grpSpPr>
      <p:sp>
        <p:nvSpPr>
          <p:cNvPr id="2" name="Text 0"/>
          <p:cNvSpPr/>
          <p:nvPr/>
        </p:nvSpPr>
        <p:spPr>
          <a:xfrm>
            <a:off x="411480" y="164592"/>
            <a:ext cx="5943600" cy="502920"/>
          </a:xfrm>
          <a:prstGeom prst="rect">
            <a:avLst/>
          </a:prstGeom>
          <a:noFill/>
          <a:ln/>
        </p:spPr>
        <p:txBody>
          <a:bodyPr wrap="square"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Your State's Legal Framework</a:t>
            </a:r>
            <a:endParaRPr lang="en-US" sz="2600" dirty="0"/>
          </a:p>
        </p:txBody>
      </p:sp>
      <p:sp>
        <p:nvSpPr>
          <p:cNvPr id="3" name="Shape 1"/>
          <p:cNvSpPr/>
          <p:nvPr/>
        </p:nvSpPr>
        <p:spPr>
          <a:xfrm>
            <a:off x="6903720" y="137160"/>
            <a:ext cx="1828800" cy="566928"/>
          </a:xfrm>
          <a:prstGeom prst="rect">
            <a:avLst/>
          </a:prstGeom>
          <a:solidFill>
            <a:srgbClr val="1A5C3A"/>
          </a:solidFill>
          <a:ln w="12700">
            <a:solidFill>
              <a:srgbClr val="1A5C3A"/>
            </a:solidFill>
            <a:prstDash val="solid"/>
          </a:ln>
        </p:spPr>
        <p:txBody>
          <a:bodyPr/>
          <a:lstStyle/>
          <a:p>
            <a:endParaRPr lang="en-US"/>
          </a:p>
        </p:txBody>
      </p:sp>
      <p:sp>
        <p:nvSpPr>
          <p:cNvPr id="4" name="Text 2"/>
          <p:cNvSpPr/>
          <p:nvPr/>
        </p:nvSpPr>
        <p:spPr>
          <a:xfrm>
            <a:off x="6903720" y="137160"/>
            <a:ext cx="1828800" cy="566928"/>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CONNECTICUT</a:t>
            </a:r>
            <a:endParaRPr lang="en-US" sz="1600" dirty="0"/>
          </a:p>
        </p:txBody>
      </p:sp>
      <p:sp>
        <p:nvSpPr>
          <p:cNvPr id="5" name="Shape 3"/>
          <p:cNvSpPr/>
          <p:nvPr/>
        </p:nvSpPr>
        <p:spPr>
          <a:xfrm>
            <a:off x="411480" y="713232"/>
            <a:ext cx="8321040" cy="36576"/>
          </a:xfrm>
          <a:prstGeom prst="rect">
            <a:avLst/>
          </a:prstGeom>
          <a:solidFill>
            <a:srgbClr val="FCA311"/>
          </a:solidFill>
          <a:ln w="12700">
            <a:solidFill>
              <a:srgbClr val="FCA311"/>
            </a:solidFill>
            <a:prstDash val="solid"/>
          </a:ln>
        </p:spPr>
        <p:txBody>
          <a:bodyPr/>
          <a:lstStyle/>
          <a:p>
            <a:endParaRPr lang="en-US"/>
          </a:p>
        </p:txBody>
      </p:sp>
      <p:sp>
        <p:nvSpPr>
          <p:cNvPr id="6" name="Shape 4"/>
          <p:cNvSpPr/>
          <p:nvPr/>
        </p:nvSpPr>
        <p:spPr>
          <a:xfrm>
            <a:off x="411480" y="841248"/>
            <a:ext cx="8321040" cy="841248"/>
          </a:xfrm>
          <a:prstGeom prst="rect">
            <a:avLst/>
          </a:prstGeom>
          <a:solidFill>
            <a:srgbClr val="1A2744"/>
          </a:solidFill>
          <a:ln w="12700">
            <a:solidFill>
              <a:srgbClr val="243560"/>
            </a:solidFill>
            <a:prstDash val="solid"/>
          </a:ln>
        </p:spPr>
        <p:txBody>
          <a:bodyPr/>
          <a:lstStyle/>
          <a:p>
            <a:endParaRPr lang="en-US"/>
          </a:p>
        </p:txBody>
      </p:sp>
      <p:sp>
        <p:nvSpPr>
          <p:cNvPr id="7" name="Text 5"/>
          <p:cNvSpPr/>
          <p:nvPr/>
        </p:nvSpPr>
        <p:spPr>
          <a:xfrm>
            <a:off x="548640" y="905256"/>
            <a:ext cx="3200400" cy="201168"/>
          </a:xfrm>
          <a:prstGeom prst="rect">
            <a:avLst/>
          </a:prstGeom>
          <a:noFill/>
          <a:ln/>
        </p:spPr>
        <p:txBody>
          <a:bodyPr wrap="square" lIns="0" tIns="0" rIns="0" bIns="0" rtlCol="0" anchor="ctr"/>
          <a:lstStyle/>
          <a:p>
            <a:pPr marL="0" indent="0">
              <a:buNone/>
            </a:pPr>
            <a:r>
              <a:rPr lang="en-US" sz="850" b="1" kern="0" spc="100" dirty="0">
                <a:solidFill>
                  <a:srgbClr val="A8DADC"/>
                </a:solidFill>
                <a:latin typeface="Calibri" pitchFamily="34" charset="0"/>
                <a:ea typeface="Calibri" pitchFamily="34" charset="-122"/>
                <a:cs typeface="Calibri" pitchFamily="34" charset="-120"/>
              </a:rPr>
              <a:t>LEGAL AUTHORITY</a:t>
            </a:r>
            <a:endParaRPr lang="en-US" sz="850" dirty="0"/>
          </a:p>
        </p:txBody>
      </p:sp>
      <p:sp>
        <p:nvSpPr>
          <p:cNvPr id="8" name="Text 6"/>
          <p:cNvSpPr/>
          <p:nvPr/>
        </p:nvSpPr>
        <p:spPr>
          <a:xfrm>
            <a:off x="548640" y="1115568"/>
            <a:ext cx="7955280" cy="50292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CGS § 10-151b + CT Guidelines 2023. Connecticut uses the SEED (System for Educator Evaluation and Development) framework — one of the most prescriptive state models nationally.</a:t>
            </a:r>
            <a:endParaRPr lang="en-US" sz="1300" dirty="0"/>
          </a:p>
        </p:txBody>
      </p:sp>
      <p:sp>
        <p:nvSpPr>
          <p:cNvPr id="9" name="Shape 7"/>
          <p:cNvSpPr/>
          <p:nvPr/>
        </p:nvSpPr>
        <p:spPr>
          <a:xfrm>
            <a:off x="411480" y="1755648"/>
            <a:ext cx="8321040" cy="841248"/>
          </a:xfrm>
          <a:prstGeom prst="rect">
            <a:avLst/>
          </a:prstGeom>
          <a:solidFill>
            <a:srgbClr val="1E3054"/>
          </a:solidFill>
          <a:ln w="12700">
            <a:solidFill>
              <a:srgbClr val="243560"/>
            </a:solidFill>
            <a:prstDash val="solid"/>
          </a:ln>
        </p:spPr>
        <p:txBody>
          <a:bodyPr/>
          <a:lstStyle/>
          <a:p>
            <a:endParaRPr lang="en-US"/>
          </a:p>
        </p:txBody>
      </p:sp>
      <p:sp>
        <p:nvSpPr>
          <p:cNvPr id="10" name="Text 8"/>
          <p:cNvSpPr/>
          <p:nvPr/>
        </p:nvSpPr>
        <p:spPr>
          <a:xfrm>
            <a:off x="548640" y="1819656"/>
            <a:ext cx="3200400" cy="201168"/>
          </a:xfrm>
          <a:prstGeom prst="rect">
            <a:avLst/>
          </a:prstGeom>
          <a:noFill/>
          <a:ln/>
        </p:spPr>
        <p:txBody>
          <a:bodyPr wrap="square" lIns="0" tIns="0" rIns="0" bIns="0" rtlCol="0" anchor="ctr"/>
          <a:lstStyle/>
          <a:p>
            <a:pPr marL="0" indent="0">
              <a:buNone/>
            </a:pPr>
            <a:r>
              <a:rPr lang="en-US" sz="850" b="1" kern="0" spc="100" dirty="0">
                <a:solidFill>
                  <a:srgbClr val="A8DADC"/>
                </a:solidFill>
                <a:latin typeface="Calibri" pitchFamily="34" charset="0"/>
                <a:ea typeface="Calibri" pitchFamily="34" charset="-122"/>
                <a:cs typeface="Calibri" pitchFamily="34" charset="-120"/>
              </a:rPr>
              <a:t>STATE TEMPLATE</a:t>
            </a:r>
            <a:endParaRPr lang="en-US" sz="850" dirty="0"/>
          </a:p>
        </p:txBody>
      </p:sp>
      <p:sp>
        <p:nvSpPr>
          <p:cNvPr id="11" name="Text 9"/>
          <p:cNvSpPr/>
          <p:nvPr/>
        </p:nvSpPr>
        <p:spPr>
          <a:xfrm>
            <a:off x="548640" y="2029968"/>
            <a:ext cx="7955280" cy="50292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Yes — SEED Handbook is mandated for administrators including superintendents. Specific components and weightings are defined by the state.</a:t>
            </a:r>
            <a:endParaRPr lang="en-US" sz="1300" dirty="0"/>
          </a:p>
        </p:txBody>
      </p:sp>
      <p:sp>
        <p:nvSpPr>
          <p:cNvPr id="12" name="Shape 10"/>
          <p:cNvSpPr/>
          <p:nvPr/>
        </p:nvSpPr>
        <p:spPr>
          <a:xfrm>
            <a:off x="411480" y="2670048"/>
            <a:ext cx="8321040" cy="841248"/>
          </a:xfrm>
          <a:prstGeom prst="rect">
            <a:avLst/>
          </a:prstGeom>
          <a:solidFill>
            <a:srgbClr val="1A2744"/>
          </a:solidFill>
          <a:ln w="12700">
            <a:solidFill>
              <a:srgbClr val="243560"/>
            </a:solidFill>
            <a:prstDash val="solid"/>
          </a:ln>
        </p:spPr>
        <p:txBody>
          <a:bodyPr/>
          <a:lstStyle/>
          <a:p>
            <a:endParaRPr lang="en-US"/>
          </a:p>
        </p:txBody>
      </p:sp>
      <p:sp>
        <p:nvSpPr>
          <p:cNvPr id="13" name="Text 11"/>
          <p:cNvSpPr/>
          <p:nvPr/>
        </p:nvSpPr>
        <p:spPr>
          <a:xfrm>
            <a:off x="548640" y="2734056"/>
            <a:ext cx="3200400" cy="201168"/>
          </a:xfrm>
          <a:prstGeom prst="rect">
            <a:avLst/>
          </a:prstGeom>
          <a:noFill/>
          <a:ln/>
        </p:spPr>
        <p:txBody>
          <a:bodyPr wrap="square" lIns="0" tIns="0" rIns="0" bIns="0" rtlCol="0" anchor="ctr"/>
          <a:lstStyle/>
          <a:p>
            <a:pPr marL="0" indent="0">
              <a:buNone/>
            </a:pPr>
            <a:r>
              <a:rPr lang="en-US" sz="850" b="1" kern="0" spc="100" dirty="0">
                <a:solidFill>
                  <a:srgbClr val="A8DADC"/>
                </a:solidFill>
                <a:latin typeface="Calibri" pitchFamily="34" charset="0"/>
                <a:ea typeface="Calibri" pitchFamily="34" charset="-122"/>
                <a:cs typeface="Calibri" pitchFamily="34" charset="-120"/>
              </a:rPr>
              <a:t>MANDATED CRITERIA</a:t>
            </a:r>
            <a:endParaRPr lang="en-US" sz="850" dirty="0"/>
          </a:p>
        </p:txBody>
      </p:sp>
      <p:sp>
        <p:nvSpPr>
          <p:cNvPr id="14" name="Text 12"/>
          <p:cNvSpPr/>
          <p:nvPr/>
        </p:nvSpPr>
        <p:spPr>
          <a:xfrm>
            <a:off x="548640" y="2944368"/>
            <a:ext cx="7955280" cy="50292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Academic Performance (Multiple Student Learning Indicators) = 45% | Leadership Practice = 40% | Stakeholder Feedback = 10%.</a:t>
            </a:r>
            <a:endParaRPr lang="en-US" sz="1300" dirty="0"/>
          </a:p>
        </p:txBody>
      </p:sp>
      <p:sp>
        <p:nvSpPr>
          <p:cNvPr id="15" name="Shape 13"/>
          <p:cNvSpPr/>
          <p:nvPr/>
        </p:nvSpPr>
        <p:spPr>
          <a:xfrm>
            <a:off x="411480" y="3584448"/>
            <a:ext cx="8321040" cy="841248"/>
          </a:xfrm>
          <a:prstGeom prst="rect">
            <a:avLst/>
          </a:prstGeom>
          <a:solidFill>
            <a:srgbClr val="1E3054"/>
          </a:solidFill>
          <a:ln w="12700">
            <a:solidFill>
              <a:srgbClr val="243560"/>
            </a:solidFill>
            <a:prstDash val="solid"/>
          </a:ln>
        </p:spPr>
        <p:txBody>
          <a:bodyPr/>
          <a:lstStyle/>
          <a:p>
            <a:endParaRPr lang="en-US"/>
          </a:p>
        </p:txBody>
      </p:sp>
      <p:sp>
        <p:nvSpPr>
          <p:cNvPr id="16" name="Text 14"/>
          <p:cNvSpPr/>
          <p:nvPr/>
        </p:nvSpPr>
        <p:spPr>
          <a:xfrm>
            <a:off x="548640" y="3648456"/>
            <a:ext cx="3200400" cy="201168"/>
          </a:xfrm>
          <a:prstGeom prst="rect">
            <a:avLst/>
          </a:prstGeom>
          <a:noFill/>
          <a:ln/>
        </p:spPr>
        <p:txBody>
          <a:bodyPr wrap="square" lIns="0" tIns="0" rIns="0" bIns="0" rtlCol="0" anchor="ctr"/>
          <a:lstStyle/>
          <a:p>
            <a:pPr marL="0" indent="0">
              <a:buNone/>
            </a:pPr>
            <a:r>
              <a:rPr lang="en-US" sz="850" b="1" kern="0" spc="100" dirty="0">
                <a:solidFill>
                  <a:srgbClr val="A8DADC"/>
                </a:solidFill>
                <a:latin typeface="Calibri" pitchFamily="34" charset="0"/>
                <a:ea typeface="Calibri" pitchFamily="34" charset="-122"/>
                <a:cs typeface="Calibri" pitchFamily="34" charset="-120"/>
              </a:rPr>
              <a:t>ACADEMIC PERFORMANCE REQUIREMENT</a:t>
            </a:r>
            <a:endParaRPr lang="en-US" sz="850" dirty="0"/>
          </a:p>
        </p:txBody>
      </p:sp>
      <p:sp>
        <p:nvSpPr>
          <p:cNvPr id="17" name="Text 15"/>
          <p:cNvSpPr/>
          <p:nvPr/>
        </p:nvSpPr>
        <p:spPr>
          <a:xfrm>
            <a:off x="548640" y="3858768"/>
            <a:ext cx="7955280" cy="50292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Explicitly required at 45% weight. Student Learning Objectives (SLOs) are a core SEED component — goal-setting with academic targets is built into the required framework.</a:t>
            </a:r>
            <a:endParaRPr lang="en-US" sz="1300" dirty="0"/>
          </a:p>
        </p:txBody>
      </p:sp>
      <p:sp>
        <p:nvSpPr>
          <p:cNvPr id="18" name="Shape 16"/>
          <p:cNvSpPr/>
          <p:nvPr/>
        </p:nvSpPr>
        <p:spPr>
          <a:xfrm>
            <a:off x="411480" y="4526280"/>
            <a:ext cx="8321040" cy="530352"/>
          </a:xfrm>
          <a:prstGeom prst="rect">
            <a:avLst/>
          </a:prstGeom>
          <a:solidFill>
            <a:srgbClr val="A8DADC"/>
          </a:solidFill>
          <a:ln w="12700">
            <a:solidFill>
              <a:srgbClr val="A8DADC"/>
            </a:solidFill>
            <a:prstDash val="solid"/>
          </a:ln>
        </p:spPr>
        <p:txBody>
          <a:bodyPr/>
          <a:lstStyle/>
          <a:p>
            <a:endParaRPr lang="en-US"/>
          </a:p>
        </p:txBody>
      </p:sp>
      <p:sp>
        <p:nvSpPr>
          <p:cNvPr id="19" name="Text 17"/>
          <p:cNvSpPr/>
          <p:nvPr/>
        </p:nvSpPr>
        <p:spPr>
          <a:xfrm>
            <a:off x="548640" y="4526280"/>
            <a:ext cx="2011680" cy="530352"/>
          </a:xfrm>
          <a:prstGeom prst="rect">
            <a:avLst/>
          </a:prstGeom>
          <a:noFill/>
          <a:ln/>
        </p:spPr>
        <p:txBody>
          <a:bodyPr wrap="square" lIns="0" tIns="0" rIns="0" bIns="0" rtlCol="0" anchor="ctr"/>
          <a:lstStyle/>
          <a:p>
            <a:pPr marL="0" indent="0">
              <a:buNone/>
            </a:pPr>
            <a:r>
              <a:rPr lang="en-US" sz="1100" b="1" dirty="0">
                <a:solidFill>
                  <a:srgbClr val="14213D"/>
                </a:solidFill>
                <a:latin typeface="Calibri" pitchFamily="34" charset="0"/>
                <a:ea typeface="Calibri" pitchFamily="34" charset="-122"/>
                <a:cs typeface="Calibri" pitchFamily="34" charset="-120"/>
              </a:rPr>
              <a:t>SBAE APPROACH:</a:t>
            </a:r>
            <a:endParaRPr lang="en-US" sz="1100" dirty="0"/>
          </a:p>
        </p:txBody>
      </p:sp>
      <p:sp>
        <p:nvSpPr>
          <p:cNvPr id="20" name="Text 18"/>
          <p:cNvSpPr/>
          <p:nvPr/>
        </p:nvSpPr>
        <p:spPr>
          <a:xfrm>
            <a:off x="2560320" y="4526280"/>
            <a:ext cx="6035040" cy="530352"/>
          </a:xfrm>
          <a:prstGeom prst="rect">
            <a:avLst/>
          </a:prstGeom>
          <a:noFill/>
          <a:ln/>
        </p:spPr>
        <p:txBody>
          <a:bodyPr wrap="square" lIns="0" tIns="0" rIns="0" bIns="0" rtlCol="0" anchor="ctr"/>
          <a:lstStyle/>
          <a:p>
            <a:pPr marL="0" indent="0">
              <a:buNone/>
            </a:pPr>
            <a:r>
              <a:rPr lang="en-US" sz="1300" b="1" dirty="0">
                <a:solidFill>
                  <a:srgbClr val="14213D"/>
                </a:solidFill>
                <a:latin typeface="Calibri" pitchFamily="34" charset="0"/>
                <a:ea typeface="Calibri" pitchFamily="34" charset="-122"/>
                <a:cs typeface="Calibri" pitchFamily="34" charset="-120"/>
              </a:rPr>
              <a:t>SBAE tools used as SUPPLEMENT within SEED. The required academic weighting (45%) aligns well — build SBAE's goal framework into the SLO process.</a:t>
            </a:r>
            <a:endParaRPr lang="en-US" sz="13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14213D"/>
        </a:solidFill>
        <a:effectLst/>
      </p:bgPr>
    </p:bg>
    <p:spTree>
      <p:nvGrpSpPr>
        <p:cNvPr id="1" name=""/>
        <p:cNvGrpSpPr/>
        <p:nvPr/>
      </p:nvGrpSpPr>
      <p:grpSpPr>
        <a:xfrm>
          <a:off x="0" y="0"/>
          <a:ext cx="0" cy="0"/>
          <a:chOff x="0" y="0"/>
          <a:chExt cx="0" cy="0"/>
        </a:xfrm>
      </p:grpSpPr>
      <p:sp>
        <p:nvSpPr>
          <p:cNvPr id="2" name="Text 0"/>
          <p:cNvSpPr/>
          <p:nvPr/>
        </p:nvSpPr>
        <p:spPr>
          <a:xfrm>
            <a:off x="411480" y="164592"/>
            <a:ext cx="5943600" cy="502920"/>
          </a:xfrm>
          <a:prstGeom prst="rect">
            <a:avLst/>
          </a:prstGeom>
          <a:noFill/>
          <a:ln/>
        </p:spPr>
        <p:txBody>
          <a:bodyPr wrap="square"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Your State's Legal Framework</a:t>
            </a:r>
            <a:endParaRPr lang="en-US" sz="2600" dirty="0"/>
          </a:p>
        </p:txBody>
      </p:sp>
      <p:sp>
        <p:nvSpPr>
          <p:cNvPr id="3" name="Shape 1"/>
          <p:cNvSpPr/>
          <p:nvPr/>
        </p:nvSpPr>
        <p:spPr>
          <a:xfrm>
            <a:off x="6903720" y="137160"/>
            <a:ext cx="1828800" cy="566928"/>
          </a:xfrm>
          <a:prstGeom prst="rect">
            <a:avLst/>
          </a:prstGeom>
          <a:solidFill>
            <a:srgbClr val="1C5BA0"/>
          </a:solidFill>
          <a:ln w="12700">
            <a:solidFill>
              <a:srgbClr val="1C5BA0"/>
            </a:solidFill>
            <a:prstDash val="solid"/>
          </a:ln>
        </p:spPr>
        <p:txBody>
          <a:bodyPr/>
          <a:lstStyle/>
          <a:p>
            <a:endParaRPr lang="en-US"/>
          </a:p>
        </p:txBody>
      </p:sp>
      <p:sp>
        <p:nvSpPr>
          <p:cNvPr id="4" name="Text 2"/>
          <p:cNvSpPr/>
          <p:nvPr/>
        </p:nvSpPr>
        <p:spPr>
          <a:xfrm>
            <a:off x="6903720" y="137160"/>
            <a:ext cx="1828800" cy="566928"/>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KANSAS</a:t>
            </a:r>
            <a:endParaRPr lang="en-US" sz="1600" dirty="0"/>
          </a:p>
        </p:txBody>
      </p:sp>
      <p:sp>
        <p:nvSpPr>
          <p:cNvPr id="5" name="Shape 3"/>
          <p:cNvSpPr/>
          <p:nvPr/>
        </p:nvSpPr>
        <p:spPr>
          <a:xfrm>
            <a:off x="411480" y="713232"/>
            <a:ext cx="8321040" cy="36576"/>
          </a:xfrm>
          <a:prstGeom prst="rect">
            <a:avLst/>
          </a:prstGeom>
          <a:solidFill>
            <a:srgbClr val="FCA311"/>
          </a:solidFill>
          <a:ln w="12700">
            <a:solidFill>
              <a:srgbClr val="FCA311"/>
            </a:solidFill>
            <a:prstDash val="solid"/>
          </a:ln>
        </p:spPr>
        <p:txBody>
          <a:bodyPr/>
          <a:lstStyle/>
          <a:p>
            <a:endParaRPr lang="en-US"/>
          </a:p>
        </p:txBody>
      </p:sp>
      <p:sp>
        <p:nvSpPr>
          <p:cNvPr id="6" name="Shape 4"/>
          <p:cNvSpPr/>
          <p:nvPr/>
        </p:nvSpPr>
        <p:spPr>
          <a:xfrm>
            <a:off x="411480" y="841248"/>
            <a:ext cx="8321040" cy="859536"/>
          </a:xfrm>
          <a:prstGeom prst="rect">
            <a:avLst/>
          </a:prstGeom>
          <a:solidFill>
            <a:srgbClr val="1A2744"/>
          </a:solidFill>
          <a:ln w="12700">
            <a:solidFill>
              <a:srgbClr val="243560"/>
            </a:solidFill>
            <a:prstDash val="solid"/>
          </a:ln>
        </p:spPr>
        <p:txBody>
          <a:bodyPr/>
          <a:lstStyle/>
          <a:p>
            <a:endParaRPr lang="en-US"/>
          </a:p>
        </p:txBody>
      </p:sp>
      <p:sp>
        <p:nvSpPr>
          <p:cNvPr id="7" name="Text 5"/>
          <p:cNvSpPr/>
          <p:nvPr/>
        </p:nvSpPr>
        <p:spPr>
          <a:xfrm>
            <a:off x="548640" y="886968"/>
            <a:ext cx="7955280" cy="182880"/>
          </a:xfrm>
          <a:prstGeom prst="rect">
            <a:avLst/>
          </a:prstGeom>
          <a:noFill/>
          <a:ln/>
        </p:spPr>
        <p:txBody>
          <a:bodyPr wrap="square" lIns="0" tIns="0" rIns="0" bIns="0" rtlCol="0" anchor="ctr"/>
          <a:lstStyle/>
          <a:p>
            <a:pPr marL="0" indent="0">
              <a:buNone/>
            </a:pPr>
            <a:r>
              <a:rPr lang="en-US" sz="800" b="1" kern="0" spc="100" dirty="0">
                <a:solidFill>
                  <a:srgbClr val="A8DADC"/>
                </a:solidFill>
                <a:latin typeface="Calibri" pitchFamily="34" charset="0"/>
                <a:ea typeface="Calibri" pitchFamily="34" charset="-122"/>
                <a:cs typeface="Calibri" pitchFamily="34" charset="-120"/>
              </a:rPr>
              <a:t>LEGAL AUTHORITY</a:t>
            </a:r>
            <a:endParaRPr lang="en-US" sz="800" dirty="0"/>
          </a:p>
        </p:txBody>
      </p:sp>
      <p:sp>
        <p:nvSpPr>
          <p:cNvPr id="8" name="Text 6"/>
          <p:cNvSpPr/>
          <p:nvPr/>
        </p:nvSpPr>
        <p:spPr>
          <a:xfrm>
            <a:off x="548640" y="1088136"/>
            <a:ext cx="7955280" cy="566928"/>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KSA 72-2410 — Annual evaluation by the board is mandatory. The statute explicitly names 'school superintendents' as subject to annual evaluation. Notably, Kansas uniquely requires that superintendents participate in their own evaluations and be afforded an opportunity for self-evaluation.</a:t>
            </a:r>
            <a:endParaRPr lang="en-US" sz="1200" dirty="0"/>
          </a:p>
        </p:txBody>
      </p:sp>
      <p:sp>
        <p:nvSpPr>
          <p:cNvPr id="9" name="Shape 7"/>
          <p:cNvSpPr/>
          <p:nvPr/>
        </p:nvSpPr>
        <p:spPr>
          <a:xfrm>
            <a:off x="411480" y="1755648"/>
            <a:ext cx="8321040" cy="859536"/>
          </a:xfrm>
          <a:prstGeom prst="rect">
            <a:avLst/>
          </a:prstGeom>
          <a:solidFill>
            <a:srgbClr val="1E3054"/>
          </a:solidFill>
          <a:ln w="12700">
            <a:solidFill>
              <a:srgbClr val="243560"/>
            </a:solidFill>
            <a:prstDash val="solid"/>
          </a:ln>
        </p:spPr>
        <p:txBody>
          <a:bodyPr/>
          <a:lstStyle/>
          <a:p>
            <a:endParaRPr lang="en-US"/>
          </a:p>
        </p:txBody>
      </p:sp>
      <p:sp>
        <p:nvSpPr>
          <p:cNvPr id="10" name="Text 8"/>
          <p:cNvSpPr/>
          <p:nvPr/>
        </p:nvSpPr>
        <p:spPr>
          <a:xfrm>
            <a:off x="548640" y="1801368"/>
            <a:ext cx="7955280" cy="182880"/>
          </a:xfrm>
          <a:prstGeom prst="rect">
            <a:avLst/>
          </a:prstGeom>
          <a:noFill/>
          <a:ln/>
        </p:spPr>
        <p:txBody>
          <a:bodyPr wrap="square" lIns="0" tIns="0" rIns="0" bIns="0" rtlCol="0" anchor="ctr"/>
          <a:lstStyle/>
          <a:p>
            <a:pPr marL="0" indent="0">
              <a:buNone/>
            </a:pPr>
            <a:r>
              <a:rPr lang="en-US" sz="800" b="1" kern="0" spc="100" dirty="0">
                <a:solidFill>
                  <a:srgbClr val="A8DADC"/>
                </a:solidFill>
                <a:latin typeface="Calibri" pitchFamily="34" charset="0"/>
                <a:ea typeface="Calibri" pitchFamily="34" charset="-122"/>
                <a:cs typeface="Calibri" pitchFamily="34" charset="-120"/>
              </a:rPr>
              <a:t>STATE TEMPLATE</a:t>
            </a:r>
            <a:endParaRPr lang="en-US" sz="800" dirty="0"/>
          </a:p>
        </p:txBody>
      </p:sp>
      <p:sp>
        <p:nvSpPr>
          <p:cNvPr id="11" name="Text 9"/>
          <p:cNvSpPr/>
          <p:nvPr/>
        </p:nvSpPr>
        <p:spPr>
          <a:xfrm>
            <a:off x="548640" y="2002536"/>
            <a:ext cx="7955280" cy="566928"/>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No state instrument. KASB (Kansas Association of School Boards) provides workshops and consultation on the evaluation process, but no mandated form or rubric.</a:t>
            </a:r>
            <a:endParaRPr lang="en-US" sz="1200" dirty="0"/>
          </a:p>
        </p:txBody>
      </p:sp>
      <p:sp>
        <p:nvSpPr>
          <p:cNvPr id="12" name="Shape 10"/>
          <p:cNvSpPr/>
          <p:nvPr/>
        </p:nvSpPr>
        <p:spPr>
          <a:xfrm>
            <a:off x="411480" y="2670048"/>
            <a:ext cx="8321040" cy="859536"/>
          </a:xfrm>
          <a:prstGeom prst="rect">
            <a:avLst/>
          </a:prstGeom>
          <a:solidFill>
            <a:srgbClr val="1A2744"/>
          </a:solidFill>
          <a:ln w="12700">
            <a:solidFill>
              <a:srgbClr val="243560"/>
            </a:solidFill>
            <a:prstDash val="solid"/>
          </a:ln>
        </p:spPr>
        <p:txBody>
          <a:bodyPr/>
          <a:lstStyle/>
          <a:p>
            <a:endParaRPr lang="en-US"/>
          </a:p>
        </p:txBody>
      </p:sp>
      <p:sp>
        <p:nvSpPr>
          <p:cNvPr id="13" name="Text 11"/>
          <p:cNvSpPr/>
          <p:nvPr/>
        </p:nvSpPr>
        <p:spPr>
          <a:xfrm>
            <a:off x="548640" y="2715768"/>
            <a:ext cx="7955280" cy="182880"/>
          </a:xfrm>
          <a:prstGeom prst="rect">
            <a:avLst/>
          </a:prstGeom>
          <a:noFill/>
          <a:ln/>
        </p:spPr>
        <p:txBody>
          <a:bodyPr wrap="square" lIns="0" tIns="0" rIns="0" bIns="0" rtlCol="0" anchor="ctr"/>
          <a:lstStyle/>
          <a:p>
            <a:pPr marL="0" indent="0">
              <a:buNone/>
            </a:pPr>
            <a:r>
              <a:rPr lang="en-US" sz="800" b="1" kern="0" spc="100" dirty="0">
                <a:solidFill>
                  <a:srgbClr val="A8DADC"/>
                </a:solidFill>
                <a:latin typeface="Calibri" pitchFamily="34" charset="0"/>
                <a:ea typeface="Calibri" pitchFamily="34" charset="-122"/>
                <a:cs typeface="Calibri" pitchFamily="34" charset="-120"/>
              </a:rPr>
              <a:t>MANDATED CRITERIA</a:t>
            </a:r>
            <a:endParaRPr lang="en-US" sz="800" dirty="0"/>
          </a:p>
        </p:txBody>
      </p:sp>
      <p:sp>
        <p:nvSpPr>
          <p:cNvPr id="14" name="Text 12"/>
          <p:cNvSpPr/>
          <p:nvPr/>
        </p:nvSpPr>
        <p:spPr>
          <a:xfrm>
            <a:off x="548640" y="2916936"/>
            <a:ext cx="7955280" cy="566928"/>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Kansas has some of the strongest statutory language in the nation. The statute directly mandates assessment of: (1) 'improvement in the academic performance of pupils,' and (2) 'community attitudes toward, support for and expectations regarding educational programs.' Goal-setting is implied through 'results and performance'; policy adherence through efficiency and professional deportment.</a:t>
            </a:r>
            <a:endParaRPr lang="en-US" sz="1200" dirty="0"/>
          </a:p>
        </p:txBody>
      </p:sp>
      <p:sp>
        <p:nvSpPr>
          <p:cNvPr id="15" name="Shape 13"/>
          <p:cNvSpPr/>
          <p:nvPr/>
        </p:nvSpPr>
        <p:spPr>
          <a:xfrm>
            <a:off x="411480" y="3584448"/>
            <a:ext cx="8321040" cy="859536"/>
          </a:xfrm>
          <a:prstGeom prst="rect">
            <a:avLst/>
          </a:prstGeom>
          <a:solidFill>
            <a:srgbClr val="1E3054"/>
          </a:solidFill>
          <a:ln w="12700">
            <a:solidFill>
              <a:srgbClr val="243560"/>
            </a:solidFill>
            <a:prstDash val="solid"/>
          </a:ln>
        </p:spPr>
        <p:txBody>
          <a:bodyPr/>
          <a:lstStyle/>
          <a:p>
            <a:endParaRPr lang="en-US"/>
          </a:p>
        </p:txBody>
      </p:sp>
      <p:sp>
        <p:nvSpPr>
          <p:cNvPr id="16" name="Text 14"/>
          <p:cNvSpPr/>
          <p:nvPr/>
        </p:nvSpPr>
        <p:spPr>
          <a:xfrm>
            <a:off x="548640" y="3630168"/>
            <a:ext cx="7955280" cy="182880"/>
          </a:xfrm>
          <a:prstGeom prst="rect">
            <a:avLst/>
          </a:prstGeom>
          <a:noFill/>
          <a:ln/>
        </p:spPr>
        <p:txBody>
          <a:bodyPr wrap="square" lIns="0" tIns="0" rIns="0" bIns="0" rtlCol="0" anchor="ctr"/>
          <a:lstStyle/>
          <a:p>
            <a:pPr marL="0" indent="0">
              <a:buNone/>
            </a:pPr>
            <a:r>
              <a:rPr lang="en-US" sz="800" b="1" kern="0" spc="100" dirty="0">
                <a:solidFill>
                  <a:srgbClr val="A8DADC"/>
                </a:solidFill>
                <a:latin typeface="Calibri" pitchFamily="34" charset="0"/>
                <a:ea typeface="Calibri" pitchFamily="34" charset="-122"/>
                <a:cs typeface="Calibri" pitchFamily="34" charset="-120"/>
              </a:rPr>
              <a:t>ACADEMIC PERFORMANCE REQUIREMENT</a:t>
            </a:r>
            <a:endParaRPr lang="en-US" sz="800" dirty="0"/>
          </a:p>
        </p:txBody>
      </p:sp>
      <p:sp>
        <p:nvSpPr>
          <p:cNvPr id="17" name="Text 15"/>
          <p:cNvSpPr/>
          <p:nvPr/>
        </p:nvSpPr>
        <p:spPr>
          <a:xfrm>
            <a:off x="548640" y="3831336"/>
            <a:ext cx="7955280" cy="566928"/>
          </a:xfrm>
          <a:prstGeom prst="rect">
            <a:avLst/>
          </a:prstGeom>
          <a:noFill/>
          <a:ln/>
        </p:spPr>
        <p:txBody>
          <a:bodyPr wrap="square" rtlCol="0" anchor="ctr"/>
          <a:lstStyle/>
          <a:p>
            <a:pPr marL="0" indent="0">
              <a:buNone/>
            </a:pPr>
            <a:r>
              <a:rPr lang="en-US" sz="1200" dirty="0">
                <a:solidFill>
                  <a:srgbClr val="FFFFFF"/>
                </a:solidFill>
                <a:latin typeface="Calibri" pitchFamily="34" charset="0"/>
                <a:ea typeface="Calibri" pitchFamily="34" charset="-122"/>
                <a:cs typeface="Calibri" pitchFamily="34" charset="-120"/>
              </a:rPr>
              <a:t>Explicitly required by statute — one of only a handful of states where academic performance is named directly in the law, not merely recommended or inferred. The 4 A's framework aligns precisely with Kansas's statutory mandates.</a:t>
            </a:r>
            <a:endParaRPr lang="en-US" sz="1200" dirty="0"/>
          </a:p>
        </p:txBody>
      </p:sp>
      <p:sp>
        <p:nvSpPr>
          <p:cNvPr id="18" name="Shape 16"/>
          <p:cNvSpPr/>
          <p:nvPr/>
        </p:nvSpPr>
        <p:spPr>
          <a:xfrm>
            <a:off x="411480" y="4526280"/>
            <a:ext cx="8321040" cy="530352"/>
          </a:xfrm>
          <a:prstGeom prst="rect">
            <a:avLst/>
          </a:prstGeom>
          <a:solidFill>
            <a:srgbClr val="FCA311"/>
          </a:solidFill>
          <a:ln w="12700">
            <a:solidFill>
              <a:srgbClr val="FCA311"/>
            </a:solidFill>
            <a:prstDash val="solid"/>
          </a:ln>
        </p:spPr>
        <p:txBody>
          <a:bodyPr/>
          <a:lstStyle/>
          <a:p>
            <a:endParaRPr lang="en-US"/>
          </a:p>
        </p:txBody>
      </p:sp>
      <p:sp>
        <p:nvSpPr>
          <p:cNvPr id="19" name="Text 17"/>
          <p:cNvSpPr/>
          <p:nvPr/>
        </p:nvSpPr>
        <p:spPr>
          <a:xfrm>
            <a:off x="548640" y="4526280"/>
            <a:ext cx="2194560" cy="530352"/>
          </a:xfrm>
          <a:prstGeom prst="rect">
            <a:avLst/>
          </a:prstGeom>
          <a:noFill/>
          <a:ln/>
        </p:spPr>
        <p:txBody>
          <a:bodyPr wrap="square" lIns="0" tIns="0" rIns="0" bIns="0" rtlCol="0" anchor="ctr"/>
          <a:lstStyle/>
          <a:p>
            <a:pPr marL="0" indent="0">
              <a:buNone/>
            </a:pPr>
            <a:r>
              <a:rPr lang="en-US" sz="1100" b="1" dirty="0">
                <a:solidFill>
                  <a:srgbClr val="14213D"/>
                </a:solidFill>
                <a:latin typeface="Calibri" pitchFamily="34" charset="0"/>
                <a:ea typeface="Calibri" pitchFamily="34" charset="-122"/>
                <a:cs typeface="Calibri" pitchFamily="34" charset="-120"/>
              </a:rPr>
              <a:t>FRAMEWORK APPROACH:</a:t>
            </a:r>
            <a:endParaRPr lang="en-US" sz="1100" dirty="0"/>
          </a:p>
        </p:txBody>
      </p:sp>
      <p:sp>
        <p:nvSpPr>
          <p:cNvPr id="20" name="Text 18"/>
          <p:cNvSpPr/>
          <p:nvPr/>
        </p:nvSpPr>
        <p:spPr>
          <a:xfrm>
            <a:off x="2743200" y="4526280"/>
            <a:ext cx="5852160" cy="530352"/>
          </a:xfrm>
          <a:prstGeom prst="rect">
            <a:avLst/>
          </a:prstGeom>
          <a:noFill/>
          <a:ln/>
        </p:spPr>
        <p:txBody>
          <a:bodyPr wrap="square" lIns="0" tIns="0" rIns="0" bIns="0" rtlCol="0" anchor="ctr"/>
          <a:lstStyle/>
          <a:p>
            <a:pPr marL="0" indent="0">
              <a:buNone/>
            </a:pPr>
            <a:r>
              <a:rPr lang="en-US" sz="1300" b="1" dirty="0">
                <a:solidFill>
                  <a:srgbClr val="14213D"/>
                </a:solidFill>
                <a:latin typeface="Calibri" pitchFamily="34" charset="0"/>
                <a:ea typeface="Calibri" pitchFamily="34" charset="-122"/>
                <a:cs typeface="Calibri" pitchFamily="34" charset="-120"/>
              </a:rPr>
              <a:t>Boards can ADOPT the 4 A's framework in full. Kansas statute already mandates two of the four A's by name — this framework meets and exceeds the legal requirement.</a:t>
            </a:r>
            <a:endParaRPr lang="en-US" sz="1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11480" y="164592"/>
            <a:ext cx="8321040" cy="530352"/>
          </a:xfrm>
          <a:prstGeom prst="rect">
            <a:avLst/>
          </a:prstGeom>
          <a:noFill/>
          <a:ln/>
        </p:spPr>
        <p:txBody>
          <a:bodyPr wrap="square" rtlCol="0" anchor="ctr"/>
          <a:lstStyle/>
          <a:p>
            <a:pPr marL="0" indent="0">
              <a:buNone/>
            </a:pPr>
            <a:r>
              <a:rPr lang="en-US" sz="2800" b="1" dirty="0">
                <a:solidFill>
                  <a:srgbClr val="14213D"/>
                </a:solidFill>
                <a:latin typeface="Georgia" pitchFamily="34" charset="0"/>
                <a:ea typeface="Georgia" pitchFamily="34" charset="-122"/>
                <a:cs typeface="Georgia" pitchFamily="34" charset="-120"/>
              </a:rPr>
              <a:t>Common Pitfalls to Avoid</a:t>
            </a:r>
            <a:endParaRPr lang="en-US" sz="2800" dirty="0"/>
          </a:p>
        </p:txBody>
      </p:sp>
      <p:sp>
        <p:nvSpPr>
          <p:cNvPr id="3" name="Shape 1"/>
          <p:cNvSpPr/>
          <p:nvPr/>
        </p:nvSpPr>
        <p:spPr>
          <a:xfrm>
            <a:off x="411480" y="713232"/>
            <a:ext cx="8321040" cy="36576"/>
          </a:xfrm>
          <a:prstGeom prst="rect">
            <a:avLst/>
          </a:prstGeom>
          <a:solidFill>
            <a:srgbClr val="FCA311"/>
          </a:solidFill>
          <a:ln w="12700">
            <a:solidFill>
              <a:srgbClr val="FCA311"/>
            </a:solidFill>
            <a:prstDash val="solid"/>
          </a:ln>
        </p:spPr>
        <p:txBody>
          <a:bodyPr/>
          <a:lstStyle/>
          <a:p>
            <a:endParaRPr lang="en-US"/>
          </a:p>
        </p:txBody>
      </p:sp>
      <p:sp>
        <p:nvSpPr>
          <p:cNvPr id="4" name="Shape 2"/>
          <p:cNvSpPr/>
          <p:nvPr/>
        </p:nvSpPr>
        <p:spPr>
          <a:xfrm>
            <a:off x="411480" y="841248"/>
            <a:ext cx="3931920" cy="603504"/>
          </a:xfrm>
          <a:prstGeom prst="rect">
            <a:avLst/>
          </a:prstGeom>
          <a:solidFill>
            <a:srgbClr val="FFF0F0"/>
          </a:solidFill>
          <a:ln w="12700">
            <a:solidFill>
              <a:srgbClr val="FFCCCC"/>
            </a:solidFill>
            <a:prstDash val="solid"/>
          </a:ln>
        </p:spPr>
        <p:txBody>
          <a:bodyPr/>
          <a:lstStyle/>
          <a:p>
            <a:endParaRPr lang="en-US"/>
          </a:p>
        </p:txBody>
      </p:sp>
      <p:sp>
        <p:nvSpPr>
          <p:cNvPr id="5" name="Text 3"/>
          <p:cNvSpPr/>
          <p:nvPr/>
        </p:nvSpPr>
        <p:spPr>
          <a:xfrm>
            <a:off x="502920" y="932688"/>
            <a:ext cx="3749040" cy="420624"/>
          </a:xfrm>
          <a:prstGeom prst="rect">
            <a:avLst/>
          </a:prstGeom>
          <a:noFill/>
          <a:ln/>
        </p:spPr>
        <p:txBody>
          <a:bodyPr wrap="square" rtlCol="0" anchor="ctr"/>
          <a:lstStyle/>
          <a:p>
            <a:pPr marL="0" indent="0">
              <a:buNone/>
            </a:pPr>
            <a:r>
              <a:rPr lang="en-US" sz="1250" dirty="0">
                <a:solidFill>
                  <a:srgbClr val="C0392B"/>
                </a:solidFill>
                <a:latin typeface="Calibri" pitchFamily="34" charset="0"/>
                <a:ea typeface="Calibri" pitchFamily="34" charset="-122"/>
                <a:cs typeface="Calibri" pitchFamily="34" charset="-120"/>
              </a:rPr>
              <a:t>✕  Vague, unmeasurable goals</a:t>
            </a:r>
            <a:endParaRPr lang="en-US" sz="1250" dirty="0"/>
          </a:p>
        </p:txBody>
      </p:sp>
      <p:sp>
        <p:nvSpPr>
          <p:cNvPr id="6" name="Text 4"/>
          <p:cNvSpPr/>
          <p:nvPr/>
        </p:nvSpPr>
        <p:spPr>
          <a:xfrm>
            <a:off x="4361688" y="914400"/>
            <a:ext cx="256032" cy="420624"/>
          </a:xfrm>
          <a:prstGeom prst="rect">
            <a:avLst/>
          </a:prstGeom>
          <a:noFill/>
          <a:ln/>
        </p:spPr>
        <p:txBody>
          <a:bodyPr wrap="square" lIns="0" tIns="0" rIns="0" bIns="0" rtlCol="0" anchor="ctr"/>
          <a:lstStyle/>
          <a:p>
            <a:pPr marL="0" indent="0" algn="ctr">
              <a:buNone/>
            </a:pPr>
            <a:r>
              <a:rPr lang="en-US" sz="2000" dirty="0">
                <a:solidFill>
                  <a:srgbClr val="FCA311"/>
                </a:solidFill>
              </a:rPr>
              <a:t>→</a:t>
            </a:r>
            <a:endParaRPr lang="en-US" sz="2000" dirty="0"/>
          </a:p>
        </p:txBody>
      </p:sp>
      <p:sp>
        <p:nvSpPr>
          <p:cNvPr id="7" name="Shape 5"/>
          <p:cNvSpPr/>
          <p:nvPr/>
        </p:nvSpPr>
        <p:spPr>
          <a:xfrm>
            <a:off x="4617720" y="841248"/>
            <a:ext cx="4114800" cy="603504"/>
          </a:xfrm>
          <a:prstGeom prst="rect">
            <a:avLst/>
          </a:prstGeom>
          <a:solidFill>
            <a:srgbClr val="F0FFF4"/>
          </a:solidFill>
          <a:ln w="12700">
            <a:solidFill>
              <a:srgbClr val="AADDBB"/>
            </a:solidFill>
            <a:prstDash val="solid"/>
          </a:ln>
        </p:spPr>
        <p:txBody>
          <a:bodyPr/>
          <a:lstStyle/>
          <a:p>
            <a:endParaRPr lang="en-US"/>
          </a:p>
        </p:txBody>
      </p:sp>
      <p:sp>
        <p:nvSpPr>
          <p:cNvPr id="8" name="Text 6"/>
          <p:cNvSpPr/>
          <p:nvPr/>
        </p:nvSpPr>
        <p:spPr>
          <a:xfrm>
            <a:off x="4709160" y="932688"/>
            <a:ext cx="3931920" cy="420624"/>
          </a:xfrm>
          <a:prstGeom prst="rect">
            <a:avLst/>
          </a:prstGeom>
          <a:noFill/>
          <a:ln/>
        </p:spPr>
        <p:txBody>
          <a:bodyPr wrap="square" rtlCol="0" anchor="ctr"/>
          <a:lstStyle/>
          <a:p>
            <a:pPr marL="0" indent="0">
              <a:buNone/>
            </a:pPr>
            <a:r>
              <a:rPr lang="en-US" sz="1250" dirty="0">
                <a:solidFill>
                  <a:srgbClr val="27AE60"/>
                </a:solidFill>
                <a:latin typeface="Calibri" pitchFamily="34" charset="0"/>
                <a:ea typeface="Calibri" pitchFamily="34" charset="-122"/>
                <a:cs typeface="Calibri" pitchFamily="34" charset="-120"/>
              </a:rPr>
              <a:t>✓  SMART goals with baselines, targets, and named assessments</a:t>
            </a:r>
            <a:endParaRPr lang="en-US" sz="1250" dirty="0"/>
          </a:p>
        </p:txBody>
      </p:sp>
      <p:sp>
        <p:nvSpPr>
          <p:cNvPr id="9" name="Shape 7"/>
          <p:cNvSpPr/>
          <p:nvPr/>
        </p:nvSpPr>
        <p:spPr>
          <a:xfrm>
            <a:off x="411480" y="1527048"/>
            <a:ext cx="3931920" cy="603504"/>
          </a:xfrm>
          <a:prstGeom prst="rect">
            <a:avLst/>
          </a:prstGeom>
          <a:solidFill>
            <a:srgbClr val="FFF0F0"/>
          </a:solidFill>
          <a:ln w="12700">
            <a:solidFill>
              <a:srgbClr val="FFCCCC"/>
            </a:solidFill>
            <a:prstDash val="solid"/>
          </a:ln>
        </p:spPr>
        <p:txBody>
          <a:bodyPr/>
          <a:lstStyle/>
          <a:p>
            <a:endParaRPr lang="en-US"/>
          </a:p>
        </p:txBody>
      </p:sp>
      <p:sp>
        <p:nvSpPr>
          <p:cNvPr id="10" name="Text 8"/>
          <p:cNvSpPr/>
          <p:nvPr/>
        </p:nvSpPr>
        <p:spPr>
          <a:xfrm>
            <a:off x="502920" y="1618488"/>
            <a:ext cx="3749040" cy="420624"/>
          </a:xfrm>
          <a:prstGeom prst="rect">
            <a:avLst/>
          </a:prstGeom>
          <a:noFill/>
          <a:ln/>
        </p:spPr>
        <p:txBody>
          <a:bodyPr wrap="square" rtlCol="0" anchor="ctr"/>
          <a:lstStyle/>
          <a:p>
            <a:pPr marL="0" indent="0">
              <a:buNone/>
            </a:pPr>
            <a:r>
              <a:rPr lang="en-US" sz="1250" dirty="0">
                <a:solidFill>
                  <a:srgbClr val="C0392B"/>
                </a:solidFill>
                <a:latin typeface="Calibri" pitchFamily="34" charset="0"/>
                <a:ea typeface="Calibri" pitchFamily="34" charset="-122"/>
                <a:cs typeface="Calibri" pitchFamily="34" charset="-120"/>
              </a:rPr>
              <a:t>✕  Evaluation disconnected from academics</a:t>
            </a:r>
            <a:endParaRPr lang="en-US" sz="1250" dirty="0"/>
          </a:p>
        </p:txBody>
      </p:sp>
      <p:sp>
        <p:nvSpPr>
          <p:cNvPr id="11" name="Text 9"/>
          <p:cNvSpPr/>
          <p:nvPr/>
        </p:nvSpPr>
        <p:spPr>
          <a:xfrm>
            <a:off x="4361688" y="1600200"/>
            <a:ext cx="256032" cy="420624"/>
          </a:xfrm>
          <a:prstGeom prst="rect">
            <a:avLst/>
          </a:prstGeom>
          <a:noFill/>
          <a:ln/>
        </p:spPr>
        <p:txBody>
          <a:bodyPr wrap="square" lIns="0" tIns="0" rIns="0" bIns="0" rtlCol="0" anchor="ctr"/>
          <a:lstStyle/>
          <a:p>
            <a:pPr marL="0" indent="0" algn="ctr">
              <a:buNone/>
            </a:pPr>
            <a:r>
              <a:rPr lang="en-US" sz="2000" dirty="0">
                <a:solidFill>
                  <a:srgbClr val="FCA311"/>
                </a:solidFill>
              </a:rPr>
              <a:t>→</a:t>
            </a:r>
            <a:endParaRPr lang="en-US" sz="2000" dirty="0"/>
          </a:p>
        </p:txBody>
      </p:sp>
      <p:sp>
        <p:nvSpPr>
          <p:cNvPr id="12" name="Shape 10"/>
          <p:cNvSpPr/>
          <p:nvPr/>
        </p:nvSpPr>
        <p:spPr>
          <a:xfrm>
            <a:off x="4617720" y="1527048"/>
            <a:ext cx="4114800" cy="603504"/>
          </a:xfrm>
          <a:prstGeom prst="rect">
            <a:avLst/>
          </a:prstGeom>
          <a:solidFill>
            <a:srgbClr val="F0FFF4"/>
          </a:solidFill>
          <a:ln w="12700">
            <a:solidFill>
              <a:srgbClr val="AADDBB"/>
            </a:solidFill>
            <a:prstDash val="solid"/>
          </a:ln>
        </p:spPr>
        <p:txBody>
          <a:bodyPr/>
          <a:lstStyle/>
          <a:p>
            <a:endParaRPr lang="en-US"/>
          </a:p>
        </p:txBody>
      </p:sp>
      <p:sp>
        <p:nvSpPr>
          <p:cNvPr id="13" name="Text 11"/>
          <p:cNvSpPr/>
          <p:nvPr/>
        </p:nvSpPr>
        <p:spPr>
          <a:xfrm>
            <a:off x="4709160" y="1618488"/>
            <a:ext cx="3931920" cy="420624"/>
          </a:xfrm>
          <a:prstGeom prst="rect">
            <a:avLst/>
          </a:prstGeom>
          <a:noFill/>
          <a:ln/>
        </p:spPr>
        <p:txBody>
          <a:bodyPr wrap="square" rtlCol="0" anchor="ctr"/>
          <a:lstStyle/>
          <a:p>
            <a:pPr marL="0" indent="0">
              <a:buNone/>
            </a:pPr>
            <a:r>
              <a:rPr lang="en-US" sz="1250" dirty="0">
                <a:solidFill>
                  <a:srgbClr val="27AE60"/>
                </a:solidFill>
                <a:latin typeface="Calibri" pitchFamily="34" charset="0"/>
                <a:ea typeface="Calibri" pitchFamily="34" charset="-122"/>
                <a:cs typeface="Calibri" pitchFamily="34" charset="-120"/>
              </a:rPr>
              <a:t>✓  Student achievement is a named, explicitly weighted component</a:t>
            </a:r>
            <a:endParaRPr lang="en-US" sz="1250" dirty="0"/>
          </a:p>
        </p:txBody>
      </p:sp>
      <p:sp>
        <p:nvSpPr>
          <p:cNvPr id="14" name="Shape 12"/>
          <p:cNvSpPr/>
          <p:nvPr/>
        </p:nvSpPr>
        <p:spPr>
          <a:xfrm>
            <a:off x="411480" y="2212848"/>
            <a:ext cx="3931920" cy="603504"/>
          </a:xfrm>
          <a:prstGeom prst="rect">
            <a:avLst/>
          </a:prstGeom>
          <a:solidFill>
            <a:srgbClr val="FFF0F0"/>
          </a:solidFill>
          <a:ln w="12700">
            <a:solidFill>
              <a:srgbClr val="FFCCCC"/>
            </a:solidFill>
            <a:prstDash val="solid"/>
          </a:ln>
        </p:spPr>
        <p:txBody>
          <a:bodyPr/>
          <a:lstStyle/>
          <a:p>
            <a:endParaRPr lang="en-US"/>
          </a:p>
        </p:txBody>
      </p:sp>
      <p:sp>
        <p:nvSpPr>
          <p:cNvPr id="15" name="Text 13"/>
          <p:cNvSpPr/>
          <p:nvPr/>
        </p:nvSpPr>
        <p:spPr>
          <a:xfrm>
            <a:off x="502920" y="2304288"/>
            <a:ext cx="3749040" cy="420624"/>
          </a:xfrm>
          <a:prstGeom prst="rect">
            <a:avLst/>
          </a:prstGeom>
          <a:noFill/>
          <a:ln/>
        </p:spPr>
        <p:txBody>
          <a:bodyPr wrap="square" rtlCol="0" anchor="ctr"/>
          <a:lstStyle/>
          <a:p>
            <a:pPr marL="0" indent="0">
              <a:buNone/>
            </a:pPr>
            <a:r>
              <a:rPr lang="en-US" sz="1250" dirty="0">
                <a:solidFill>
                  <a:srgbClr val="C0392B"/>
                </a:solidFill>
                <a:latin typeface="Calibri" pitchFamily="34" charset="0"/>
                <a:ea typeface="Calibri" pitchFamily="34" charset="-122"/>
                <a:cs typeface="Calibri" pitchFamily="34" charset="-120"/>
              </a:rPr>
              <a:t>✕  Annual rating with no feedback loop</a:t>
            </a:r>
            <a:endParaRPr lang="en-US" sz="1250" dirty="0"/>
          </a:p>
        </p:txBody>
      </p:sp>
      <p:sp>
        <p:nvSpPr>
          <p:cNvPr id="16" name="Text 14"/>
          <p:cNvSpPr/>
          <p:nvPr/>
        </p:nvSpPr>
        <p:spPr>
          <a:xfrm>
            <a:off x="4361688" y="2286000"/>
            <a:ext cx="256032" cy="420624"/>
          </a:xfrm>
          <a:prstGeom prst="rect">
            <a:avLst/>
          </a:prstGeom>
          <a:noFill/>
          <a:ln/>
        </p:spPr>
        <p:txBody>
          <a:bodyPr wrap="square" lIns="0" tIns="0" rIns="0" bIns="0" rtlCol="0" anchor="ctr"/>
          <a:lstStyle/>
          <a:p>
            <a:pPr marL="0" indent="0" algn="ctr">
              <a:buNone/>
            </a:pPr>
            <a:r>
              <a:rPr lang="en-US" sz="2000" dirty="0">
                <a:solidFill>
                  <a:srgbClr val="FCA311"/>
                </a:solidFill>
              </a:rPr>
              <a:t>→</a:t>
            </a:r>
            <a:endParaRPr lang="en-US" sz="2000" dirty="0"/>
          </a:p>
        </p:txBody>
      </p:sp>
      <p:sp>
        <p:nvSpPr>
          <p:cNvPr id="17" name="Shape 15"/>
          <p:cNvSpPr/>
          <p:nvPr/>
        </p:nvSpPr>
        <p:spPr>
          <a:xfrm>
            <a:off x="4617720" y="2212848"/>
            <a:ext cx="4114800" cy="603504"/>
          </a:xfrm>
          <a:prstGeom prst="rect">
            <a:avLst/>
          </a:prstGeom>
          <a:solidFill>
            <a:srgbClr val="F0FFF4"/>
          </a:solidFill>
          <a:ln w="12700">
            <a:solidFill>
              <a:srgbClr val="AADDBB"/>
            </a:solidFill>
            <a:prstDash val="solid"/>
          </a:ln>
        </p:spPr>
        <p:txBody>
          <a:bodyPr/>
          <a:lstStyle/>
          <a:p>
            <a:endParaRPr lang="en-US"/>
          </a:p>
        </p:txBody>
      </p:sp>
      <p:sp>
        <p:nvSpPr>
          <p:cNvPr id="18" name="Text 16"/>
          <p:cNvSpPr/>
          <p:nvPr/>
        </p:nvSpPr>
        <p:spPr>
          <a:xfrm>
            <a:off x="4709160" y="2304288"/>
            <a:ext cx="3931920" cy="420624"/>
          </a:xfrm>
          <a:prstGeom prst="rect">
            <a:avLst/>
          </a:prstGeom>
          <a:noFill/>
          <a:ln/>
        </p:spPr>
        <p:txBody>
          <a:bodyPr wrap="square" rtlCol="0" anchor="ctr"/>
          <a:lstStyle/>
          <a:p>
            <a:pPr marL="0" indent="0">
              <a:buNone/>
            </a:pPr>
            <a:r>
              <a:rPr lang="en-US" sz="1250" dirty="0">
                <a:solidFill>
                  <a:srgbClr val="27AE60"/>
                </a:solidFill>
                <a:latin typeface="Calibri" pitchFamily="34" charset="0"/>
                <a:ea typeface="Calibri" pitchFamily="34" charset="-122"/>
                <a:cs typeface="Calibri" pitchFamily="34" charset="-120"/>
              </a:rPr>
              <a:t>✓  Midyear reviews, check-ins, and ongoing dialogue built in</a:t>
            </a:r>
            <a:endParaRPr lang="en-US" sz="1250" dirty="0"/>
          </a:p>
        </p:txBody>
      </p:sp>
      <p:sp>
        <p:nvSpPr>
          <p:cNvPr id="19" name="Shape 17"/>
          <p:cNvSpPr/>
          <p:nvPr/>
        </p:nvSpPr>
        <p:spPr>
          <a:xfrm>
            <a:off x="411480" y="2898648"/>
            <a:ext cx="3931920" cy="603504"/>
          </a:xfrm>
          <a:prstGeom prst="rect">
            <a:avLst/>
          </a:prstGeom>
          <a:solidFill>
            <a:srgbClr val="FFF0F0"/>
          </a:solidFill>
          <a:ln w="12700">
            <a:solidFill>
              <a:srgbClr val="FFCCCC"/>
            </a:solidFill>
            <a:prstDash val="solid"/>
          </a:ln>
        </p:spPr>
        <p:txBody>
          <a:bodyPr/>
          <a:lstStyle/>
          <a:p>
            <a:endParaRPr lang="en-US"/>
          </a:p>
        </p:txBody>
      </p:sp>
      <p:sp>
        <p:nvSpPr>
          <p:cNvPr id="20" name="Text 18"/>
          <p:cNvSpPr/>
          <p:nvPr/>
        </p:nvSpPr>
        <p:spPr>
          <a:xfrm>
            <a:off x="502920" y="2990088"/>
            <a:ext cx="3749040" cy="420624"/>
          </a:xfrm>
          <a:prstGeom prst="rect">
            <a:avLst/>
          </a:prstGeom>
          <a:noFill/>
          <a:ln/>
        </p:spPr>
        <p:txBody>
          <a:bodyPr wrap="square" rtlCol="0" anchor="ctr"/>
          <a:lstStyle/>
          <a:p>
            <a:pPr marL="0" indent="0">
              <a:buNone/>
            </a:pPr>
            <a:r>
              <a:rPr lang="en-US" sz="1250" dirty="0">
                <a:solidFill>
                  <a:srgbClr val="C0392B"/>
                </a:solidFill>
                <a:latin typeface="Calibri" pitchFamily="34" charset="0"/>
                <a:ea typeface="Calibri" pitchFamily="34" charset="-122"/>
                <a:cs typeface="Calibri" pitchFamily="34" charset="-120"/>
              </a:rPr>
              <a:t>✕  Criteria changed mid-year</a:t>
            </a:r>
            <a:endParaRPr lang="en-US" sz="1250" dirty="0"/>
          </a:p>
        </p:txBody>
      </p:sp>
      <p:sp>
        <p:nvSpPr>
          <p:cNvPr id="21" name="Text 19"/>
          <p:cNvSpPr/>
          <p:nvPr/>
        </p:nvSpPr>
        <p:spPr>
          <a:xfrm>
            <a:off x="4361688" y="2971800"/>
            <a:ext cx="256032" cy="420624"/>
          </a:xfrm>
          <a:prstGeom prst="rect">
            <a:avLst/>
          </a:prstGeom>
          <a:noFill/>
          <a:ln/>
        </p:spPr>
        <p:txBody>
          <a:bodyPr wrap="square" lIns="0" tIns="0" rIns="0" bIns="0" rtlCol="0" anchor="ctr"/>
          <a:lstStyle/>
          <a:p>
            <a:pPr marL="0" indent="0" algn="ctr">
              <a:buNone/>
            </a:pPr>
            <a:r>
              <a:rPr lang="en-US" sz="2000" dirty="0">
                <a:solidFill>
                  <a:srgbClr val="FCA311"/>
                </a:solidFill>
              </a:rPr>
              <a:t>→</a:t>
            </a:r>
            <a:endParaRPr lang="en-US" sz="2000" dirty="0"/>
          </a:p>
        </p:txBody>
      </p:sp>
      <p:sp>
        <p:nvSpPr>
          <p:cNvPr id="22" name="Shape 20"/>
          <p:cNvSpPr/>
          <p:nvPr/>
        </p:nvSpPr>
        <p:spPr>
          <a:xfrm>
            <a:off x="4617720" y="2898648"/>
            <a:ext cx="4114800" cy="603504"/>
          </a:xfrm>
          <a:prstGeom prst="rect">
            <a:avLst/>
          </a:prstGeom>
          <a:solidFill>
            <a:srgbClr val="F0FFF4"/>
          </a:solidFill>
          <a:ln w="12700">
            <a:solidFill>
              <a:srgbClr val="AADDBB"/>
            </a:solidFill>
            <a:prstDash val="solid"/>
          </a:ln>
        </p:spPr>
        <p:txBody>
          <a:bodyPr/>
          <a:lstStyle/>
          <a:p>
            <a:endParaRPr lang="en-US"/>
          </a:p>
        </p:txBody>
      </p:sp>
      <p:sp>
        <p:nvSpPr>
          <p:cNvPr id="23" name="Text 21"/>
          <p:cNvSpPr/>
          <p:nvPr/>
        </p:nvSpPr>
        <p:spPr>
          <a:xfrm>
            <a:off x="4709160" y="2990088"/>
            <a:ext cx="3931920" cy="420624"/>
          </a:xfrm>
          <a:prstGeom prst="rect">
            <a:avLst/>
          </a:prstGeom>
          <a:noFill/>
          <a:ln/>
        </p:spPr>
        <p:txBody>
          <a:bodyPr wrap="square" rtlCol="0" anchor="ctr"/>
          <a:lstStyle/>
          <a:p>
            <a:pPr marL="0" indent="0">
              <a:buNone/>
            </a:pPr>
            <a:r>
              <a:rPr lang="en-US" sz="1250" dirty="0">
                <a:solidFill>
                  <a:srgbClr val="27AE60"/>
                </a:solidFill>
                <a:latin typeface="Calibri" pitchFamily="34" charset="0"/>
                <a:ea typeface="Calibri" pitchFamily="34" charset="-122"/>
                <a:cs typeface="Calibri" pitchFamily="34" charset="-120"/>
              </a:rPr>
              <a:t>✓  Goals set and agreed upon before the year begins — no surprises</a:t>
            </a:r>
            <a:endParaRPr lang="en-US" sz="1250" dirty="0"/>
          </a:p>
        </p:txBody>
      </p:sp>
      <p:sp>
        <p:nvSpPr>
          <p:cNvPr id="24" name="Shape 22"/>
          <p:cNvSpPr/>
          <p:nvPr/>
        </p:nvSpPr>
        <p:spPr>
          <a:xfrm>
            <a:off x="411480" y="3584448"/>
            <a:ext cx="3931920" cy="603504"/>
          </a:xfrm>
          <a:prstGeom prst="rect">
            <a:avLst/>
          </a:prstGeom>
          <a:solidFill>
            <a:srgbClr val="FFF0F0"/>
          </a:solidFill>
          <a:ln w="12700">
            <a:solidFill>
              <a:srgbClr val="FFCCCC"/>
            </a:solidFill>
            <a:prstDash val="solid"/>
          </a:ln>
        </p:spPr>
        <p:txBody>
          <a:bodyPr/>
          <a:lstStyle/>
          <a:p>
            <a:endParaRPr lang="en-US"/>
          </a:p>
        </p:txBody>
      </p:sp>
      <p:sp>
        <p:nvSpPr>
          <p:cNvPr id="25" name="Text 23"/>
          <p:cNvSpPr/>
          <p:nvPr/>
        </p:nvSpPr>
        <p:spPr>
          <a:xfrm>
            <a:off x="502920" y="3675888"/>
            <a:ext cx="3749040" cy="420624"/>
          </a:xfrm>
          <a:prstGeom prst="rect">
            <a:avLst/>
          </a:prstGeom>
          <a:noFill/>
          <a:ln/>
        </p:spPr>
        <p:txBody>
          <a:bodyPr wrap="square" rtlCol="0" anchor="ctr"/>
          <a:lstStyle/>
          <a:p>
            <a:pPr marL="0" indent="0">
              <a:buNone/>
            </a:pPr>
            <a:r>
              <a:rPr lang="en-US" sz="1250" dirty="0">
                <a:solidFill>
                  <a:srgbClr val="C0392B"/>
                </a:solidFill>
                <a:latin typeface="Calibri" pitchFamily="34" charset="0"/>
                <a:ea typeface="Calibri" pitchFamily="34" charset="-122"/>
                <a:cs typeface="Calibri" pitchFamily="34" charset="-120"/>
              </a:rPr>
              <a:t>✕  No link to compensation or renewal</a:t>
            </a:r>
            <a:endParaRPr lang="en-US" sz="1250" dirty="0"/>
          </a:p>
        </p:txBody>
      </p:sp>
      <p:sp>
        <p:nvSpPr>
          <p:cNvPr id="26" name="Text 24"/>
          <p:cNvSpPr/>
          <p:nvPr/>
        </p:nvSpPr>
        <p:spPr>
          <a:xfrm>
            <a:off x="4361688" y="3657600"/>
            <a:ext cx="256032" cy="420624"/>
          </a:xfrm>
          <a:prstGeom prst="rect">
            <a:avLst/>
          </a:prstGeom>
          <a:noFill/>
          <a:ln/>
        </p:spPr>
        <p:txBody>
          <a:bodyPr wrap="square" lIns="0" tIns="0" rIns="0" bIns="0" rtlCol="0" anchor="ctr"/>
          <a:lstStyle/>
          <a:p>
            <a:pPr marL="0" indent="0" algn="ctr">
              <a:buNone/>
            </a:pPr>
            <a:r>
              <a:rPr lang="en-US" sz="2000" dirty="0">
                <a:solidFill>
                  <a:srgbClr val="FCA311"/>
                </a:solidFill>
              </a:rPr>
              <a:t>→</a:t>
            </a:r>
            <a:endParaRPr lang="en-US" sz="2000" dirty="0"/>
          </a:p>
        </p:txBody>
      </p:sp>
      <p:sp>
        <p:nvSpPr>
          <p:cNvPr id="27" name="Shape 25"/>
          <p:cNvSpPr/>
          <p:nvPr/>
        </p:nvSpPr>
        <p:spPr>
          <a:xfrm>
            <a:off x="4617720" y="3584448"/>
            <a:ext cx="4114800" cy="603504"/>
          </a:xfrm>
          <a:prstGeom prst="rect">
            <a:avLst/>
          </a:prstGeom>
          <a:solidFill>
            <a:srgbClr val="F0FFF4"/>
          </a:solidFill>
          <a:ln w="12700">
            <a:solidFill>
              <a:srgbClr val="AADDBB"/>
            </a:solidFill>
            <a:prstDash val="solid"/>
          </a:ln>
        </p:spPr>
        <p:txBody>
          <a:bodyPr/>
          <a:lstStyle/>
          <a:p>
            <a:endParaRPr lang="en-US"/>
          </a:p>
        </p:txBody>
      </p:sp>
      <p:sp>
        <p:nvSpPr>
          <p:cNvPr id="28" name="Text 26"/>
          <p:cNvSpPr/>
          <p:nvPr/>
        </p:nvSpPr>
        <p:spPr>
          <a:xfrm>
            <a:off x="4709160" y="3675888"/>
            <a:ext cx="3931920" cy="420624"/>
          </a:xfrm>
          <a:prstGeom prst="rect">
            <a:avLst/>
          </a:prstGeom>
          <a:noFill/>
          <a:ln/>
        </p:spPr>
        <p:txBody>
          <a:bodyPr wrap="square" rtlCol="0" anchor="ctr"/>
          <a:lstStyle/>
          <a:p>
            <a:pPr marL="0" indent="0">
              <a:buNone/>
            </a:pPr>
            <a:r>
              <a:rPr lang="en-US" sz="1250" dirty="0">
                <a:solidFill>
                  <a:srgbClr val="27AE60"/>
                </a:solidFill>
                <a:latin typeface="Calibri" pitchFamily="34" charset="0"/>
                <a:ea typeface="Calibri" pitchFamily="34" charset="-122"/>
                <a:cs typeface="Calibri" pitchFamily="34" charset="-120"/>
              </a:rPr>
              <a:t>✓  Performance explicitly connected to contract and pay decisions</a:t>
            </a:r>
            <a:endParaRPr lang="en-US" sz="1250" dirty="0"/>
          </a:p>
        </p:txBody>
      </p:sp>
      <p:sp>
        <p:nvSpPr>
          <p:cNvPr id="29" name="Shape 27"/>
          <p:cNvSpPr/>
          <p:nvPr/>
        </p:nvSpPr>
        <p:spPr>
          <a:xfrm>
            <a:off x="411480" y="4270248"/>
            <a:ext cx="3931920" cy="603504"/>
          </a:xfrm>
          <a:prstGeom prst="rect">
            <a:avLst/>
          </a:prstGeom>
          <a:solidFill>
            <a:srgbClr val="FFF0F0"/>
          </a:solidFill>
          <a:ln w="12700">
            <a:solidFill>
              <a:srgbClr val="FFCCCC"/>
            </a:solidFill>
            <a:prstDash val="solid"/>
          </a:ln>
        </p:spPr>
        <p:txBody>
          <a:bodyPr/>
          <a:lstStyle/>
          <a:p>
            <a:endParaRPr lang="en-US"/>
          </a:p>
        </p:txBody>
      </p:sp>
      <p:sp>
        <p:nvSpPr>
          <p:cNvPr id="30" name="Text 28"/>
          <p:cNvSpPr/>
          <p:nvPr/>
        </p:nvSpPr>
        <p:spPr>
          <a:xfrm>
            <a:off x="502920" y="4361688"/>
            <a:ext cx="3749040" cy="420624"/>
          </a:xfrm>
          <a:prstGeom prst="rect">
            <a:avLst/>
          </a:prstGeom>
          <a:noFill/>
          <a:ln/>
        </p:spPr>
        <p:txBody>
          <a:bodyPr wrap="square" rtlCol="0" anchor="ctr"/>
          <a:lstStyle/>
          <a:p>
            <a:pPr marL="0" indent="0">
              <a:buNone/>
            </a:pPr>
            <a:r>
              <a:rPr lang="en-US" sz="1250" dirty="0">
                <a:solidFill>
                  <a:srgbClr val="C0392B"/>
                </a:solidFill>
                <a:latin typeface="Calibri" pitchFamily="34" charset="0"/>
                <a:ea typeface="Calibri" pitchFamily="34" charset="-122"/>
                <a:cs typeface="Calibri" pitchFamily="34" charset="-120"/>
              </a:rPr>
              <a:t>✕  Process driven by board politics</a:t>
            </a:r>
            <a:endParaRPr lang="en-US" sz="1250" dirty="0"/>
          </a:p>
        </p:txBody>
      </p:sp>
      <p:sp>
        <p:nvSpPr>
          <p:cNvPr id="31" name="Text 29"/>
          <p:cNvSpPr/>
          <p:nvPr/>
        </p:nvSpPr>
        <p:spPr>
          <a:xfrm>
            <a:off x="4361688" y="4343400"/>
            <a:ext cx="256032" cy="420624"/>
          </a:xfrm>
          <a:prstGeom prst="rect">
            <a:avLst/>
          </a:prstGeom>
          <a:noFill/>
          <a:ln/>
        </p:spPr>
        <p:txBody>
          <a:bodyPr wrap="square" lIns="0" tIns="0" rIns="0" bIns="0" rtlCol="0" anchor="ctr"/>
          <a:lstStyle/>
          <a:p>
            <a:pPr marL="0" indent="0" algn="ctr">
              <a:buNone/>
            </a:pPr>
            <a:r>
              <a:rPr lang="en-US" sz="2000" dirty="0">
                <a:solidFill>
                  <a:srgbClr val="FCA311"/>
                </a:solidFill>
              </a:rPr>
              <a:t>→</a:t>
            </a:r>
            <a:endParaRPr lang="en-US" sz="2000" dirty="0"/>
          </a:p>
        </p:txBody>
      </p:sp>
      <p:sp>
        <p:nvSpPr>
          <p:cNvPr id="32" name="Shape 30"/>
          <p:cNvSpPr/>
          <p:nvPr/>
        </p:nvSpPr>
        <p:spPr>
          <a:xfrm>
            <a:off x="4617720" y="4270248"/>
            <a:ext cx="4114800" cy="603504"/>
          </a:xfrm>
          <a:prstGeom prst="rect">
            <a:avLst/>
          </a:prstGeom>
          <a:solidFill>
            <a:srgbClr val="F0FFF4"/>
          </a:solidFill>
          <a:ln w="12700">
            <a:solidFill>
              <a:srgbClr val="AADDBB"/>
            </a:solidFill>
            <a:prstDash val="solid"/>
          </a:ln>
        </p:spPr>
        <p:txBody>
          <a:bodyPr/>
          <a:lstStyle/>
          <a:p>
            <a:endParaRPr lang="en-US"/>
          </a:p>
        </p:txBody>
      </p:sp>
      <p:sp>
        <p:nvSpPr>
          <p:cNvPr id="33" name="Text 31"/>
          <p:cNvSpPr/>
          <p:nvPr/>
        </p:nvSpPr>
        <p:spPr>
          <a:xfrm>
            <a:off x="4709160" y="4361688"/>
            <a:ext cx="3931920" cy="420624"/>
          </a:xfrm>
          <a:prstGeom prst="rect">
            <a:avLst/>
          </a:prstGeom>
          <a:noFill/>
          <a:ln/>
        </p:spPr>
        <p:txBody>
          <a:bodyPr wrap="square" rtlCol="0" anchor="ctr"/>
          <a:lstStyle/>
          <a:p>
            <a:pPr marL="0" indent="0">
              <a:buNone/>
            </a:pPr>
            <a:r>
              <a:rPr lang="en-US" sz="1250" dirty="0">
                <a:solidFill>
                  <a:srgbClr val="27AE60"/>
                </a:solidFill>
                <a:latin typeface="Calibri" pitchFamily="34" charset="0"/>
                <a:ea typeface="Calibri" pitchFamily="34" charset="-122"/>
                <a:cs typeface="Calibri" pitchFamily="34" charset="-120"/>
              </a:rPr>
              <a:t>✓  Criteria-based, documented evidence, consistent application</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3">
    <p:bg>
      <p:bgPr>
        <a:solidFill>
          <a:srgbClr val="14213D"/>
        </a:solidFill>
        <a:effectLst/>
      </p:bgPr>
    </p:bg>
    <p:spTree>
      <p:nvGrpSpPr>
        <p:cNvPr id="1" name=""/>
        <p:cNvGrpSpPr/>
        <p:nvPr/>
      </p:nvGrpSpPr>
      <p:grpSpPr>
        <a:xfrm>
          <a:off x="0" y="0"/>
          <a:ext cx="0" cy="0"/>
          <a:chOff x="0" y="0"/>
          <a:chExt cx="0" cy="0"/>
        </a:xfrm>
      </p:grpSpPr>
      <p:sp>
        <p:nvSpPr>
          <p:cNvPr id="2" name="Text 0"/>
          <p:cNvSpPr/>
          <p:nvPr/>
        </p:nvSpPr>
        <p:spPr>
          <a:xfrm>
            <a:off x="411480" y="164592"/>
            <a:ext cx="8321040" cy="530352"/>
          </a:xfrm>
          <a:prstGeom prst="rect">
            <a:avLst/>
          </a:prstGeom>
          <a:noFill/>
          <a:ln/>
        </p:spPr>
        <p:txBody>
          <a:bodyPr wrap="square" rtlCol="0" anchor="ctr"/>
          <a:lstStyle/>
          <a:p>
            <a:pPr marL="0" indent="0">
              <a:buNone/>
            </a:pPr>
            <a:r>
              <a:rPr lang="en-US" sz="2800" b="1" dirty="0">
                <a:solidFill>
                  <a:srgbClr val="FFFFFF"/>
                </a:solidFill>
                <a:latin typeface="Georgia" pitchFamily="34" charset="0"/>
                <a:ea typeface="Georgia" pitchFamily="34" charset="-122"/>
                <a:cs typeface="Georgia" pitchFamily="34" charset="-120"/>
              </a:rPr>
              <a:t>Reflection Questions</a:t>
            </a:r>
            <a:endParaRPr lang="en-US" sz="2800" dirty="0"/>
          </a:p>
        </p:txBody>
      </p:sp>
      <p:sp>
        <p:nvSpPr>
          <p:cNvPr id="3" name="Shape 1"/>
          <p:cNvSpPr/>
          <p:nvPr/>
        </p:nvSpPr>
        <p:spPr>
          <a:xfrm>
            <a:off x="411480" y="713232"/>
            <a:ext cx="8321040" cy="36576"/>
          </a:xfrm>
          <a:prstGeom prst="rect">
            <a:avLst/>
          </a:prstGeom>
          <a:solidFill>
            <a:srgbClr val="FCA311"/>
          </a:solidFill>
          <a:ln w="12700">
            <a:solidFill>
              <a:srgbClr val="FCA311"/>
            </a:solidFill>
            <a:prstDash val="solid"/>
          </a:ln>
        </p:spPr>
        <p:txBody>
          <a:bodyPr/>
          <a:lstStyle/>
          <a:p>
            <a:endParaRPr lang="en-US"/>
          </a:p>
        </p:txBody>
      </p:sp>
      <p:sp>
        <p:nvSpPr>
          <p:cNvPr id="4" name="Shape 2"/>
          <p:cNvSpPr/>
          <p:nvPr/>
        </p:nvSpPr>
        <p:spPr>
          <a:xfrm>
            <a:off x="411480" y="886968"/>
            <a:ext cx="8321040" cy="731520"/>
          </a:xfrm>
          <a:prstGeom prst="rect">
            <a:avLst/>
          </a:prstGeom>
          <a:solidFill>
            <a:srgbClr val="1A2744"/>
          </a:solidFill>
          <a:ln w="12700">
            <a:solidFill>
              <a:srgbClr val="587699"/>
            </a:solidFill>
            <a:prstDash val="solid"/>
          </a:ln>
        </p:spPr>
        <p:txBody>
          <a:bodyPr/>
          <a:lstStyle/>
          <a:p>
            <a:endParaRPr lang="en-US"/>
          </a:p>
        </p:txBody>
      </p:sp>
      <p:sp>
        <p:nvSpPr>
          <p:cNvPr id="5" name="Shape 3"/>
          <p:cNvSpPr/>
          <p:nvPr/>
        </p:nvSpPr>
        <p:spPr>
          <a:xfrm>
            <a:off x="548640" y="1069848"/>
            <a:ext cx="347472" cy="347472"/>
          </a:xfrm>
          <a:prstGeom prst="ellipse">
            <a:avLst/>
          </a:prstGeom>
          <a:solidFill>
            <a:srgbClr val="FCA311"/>
          </a:solidFill>
          <a:ln w="12700">
            <a:solidFill>
              <a:srgbClr val="FCA311"/>
            </a:solidFill>
            <a:prstDash val="solid"/>
          </a:ln>
        </p:spPr>
        <p:txBody>
          <a:bodyPr/>
          <a:lstStyle/>
          <a:p>
            <a:endParaRPr lang="en-US"/>
          </a:p>
        </p:txBody>
      </p:sp>
      <p:sp>
        <p:nvSpPr>
          <p:cNvPr id="6" name="Text 4"/>
          <p:cNvSpPr/>
          <p:nvPr/>
        </p:nvSpPr>
        <p:spPr>
          <a:xfrm>
            <a:off x="548640" y="1069848"/>
            <a:ext cx="347472" cy="347472"/>
          </a:xfrm>
          <a:prstGeom prst="rect">
            <a:avLst/>
          </a:prstGeom>
          <a:noFill/>
          <a:ln/>
        </p:spPr>
        <p:txBody>
          <a:bodyPr wrap="square" lIns="0" tIns="0" rIns="0" bIns="0" rtlCol="0" anchor="ctr"/>
          <a:lstStyle/>
          <a:p>
            <a:pPr marL="0" indent="0" algn="ctr">
              <a:buNone/>
            </a:pPr>
            <a:r>
              <a:rPr lang="en-US" sz="1200" b="1" dirty="0">
                <a:solidFill>
                  <a:srgbClr val="14213D"/>
                </a:solidFill>
              </a:rPr>
              <a:t>Q1</a:t>
            </a:r>
            <a:endParaRPr lang="en-US" sz="1200" dirty="0"/>
          </a:p>
        </p:txBody>
      </p:sp>
      <p:sp>
        <p:nvSpPr>
          <p:cNvPr id="7" name="Text 5"/>
          <p:cNvSpPr/>
          <p:nvPr/>
        </p:nvSpPr>
        <p:spPr>
          <a:xfrm>
            <a:off x="1024128" y="1005840"/>
            <a:ext cx="7498080" cy="50292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Does your current evaluation process have academic performance as a named, weighted component?</a:t>
            </a:r>
            <a:endParaRPr lang="en-US" sz="1300" dirty="0"/>
          </a:p>
        </p:txBody>
      </p:sp>
      <p:sp>
        <p:nvSpPr>
          <p:cNvPr id="8" name="Shape 6"/>
          <p:cNvSpPr/>
          <p:nvPr/>
        </p:nvSpPr>
        <p:spPr>
          <a:xfrm>
            <a:off x="411480" y="1691640"/>
            <a:ext cx="8321040" cy="731520"/>
          </a:xfrm>
          <a:prstGeom prst="rect">
            <a:avLst/>
          </a:prstGeom>
          <a:solidFill>
            <a:srgbClr val="1A2744"/>
          </a:solidFill>
          <a:ln w="12700">
            <a:solidFill>
              <a:srgbClr val="587699"/>
            </a:solidFill>
            <a:prstDash val="solid"/>
          </a:ln>
        </p:spPr>
        <p:txBody>
          <a:bodyPr/>
          <a:lstStyle/>
          <a:p>
            <a:endParaRPr lang="en-US"/>
          </a:p>
        </p:txBody>
      </p:sp>
      <p:sp>
        <p:nvSpPr>
          <p:cNvPr id="9" name="Shape 7"/>
          <p:cNvSpPr/>
          <p:nvPr/>
        </p:nvSpPr>
        <p:spPr>
          <a:xfrm>
            <a:off x="548640" y="1874520"/>
            <a:ext cx="347472" cy="347472"/>
          </a:xfrm>
          <a:prstGeom prst="ellipse">
            <a:avLst/>
          </a:prstGeom>
          <a:solidFill>
            <a:srgbClr val="FCA311"/>
          </a:solidFill>
          <a:ln w="12700">
            <a:solidFill>
              <a:srgbClr val="FCA311"/>
            </a:solidFill>
            <a:prstDash val="solid"/>
          </a:ln>
        </p:spPr>
        <p:txBody>
          <a:bodyPr/>
          <a:lstStyle/>
          <a:p>
            <a:endParaRPr lang="en-US"/>
          </a:p>
        </p:txBody>
      </p:sp>
      <p:sp>
        <p:nvSpPr>
          <p:cNvPr id="10" name="Text 8"/>
          <p:cNvSpPr/>
          <p:nvPr/>
        </p:nvSpPr>
        <p:spPr>
          <a:xfrm>
            <a:off x="548640" y="1874520"/>
            <a:ext cx="347472" cy="347472"/>
          </a:xfrm>
          <a:prstGeom prst="rect">
            <a:avLst/>
          </a:prstGeom>
          <a:noFill/>
          <a:ln/>
        </p:spPr>
        <p:txBody>
          <a:bodyPr wrap="square" lIns="0" tIns="0" rIns="0" bIns="0" rtlCol="0" anchor="ctr"/>
          <a:lstStyle/>
          <a:p>
            <a:pPr marL="0" indent="0" algn="ctr">
              <a:buNone/>
            </a:pPr>
            <a:r>
              <a:rPr lang="en-US" sz="1200" b="1" dirty="0">
                <a:solidFill>
                  <a:srgbClr val="14213D"/>
                </a:solidFill>
              </a:rPr>
              <a:t>Q2</a:t>
            </a:r>
            <a:endParaRPr lang="en-US" sz="1200" dirty="0"/>
          </a:p>
        </p:txBody>
      </p:sp>
      <p:sp>
        <p:nvSpPr>
          <p:cNvPr id="11" name="Text 9"/>
          <p:cNvSpPr/>
          <p:nvPr/>
        </p:nvSpPr>
        <p:spPr>
          <a:xfrm>
            <a:off x="1024128" y="1810512"/>
            <a:ext cx="7498080" cy="50292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When were your superintendent's goals set? By whom? Are they measurable?</a:t>
            </a:r>
            <a:endParaRPr lang="en-US" sz="1300" dirty="0"/>
          </a:p>
        </p:txBody>
      </p:sp>
      <p:sp>
        <p:nvSpPr>
          <p:cNvPr id="12" name="Shape 10"/>
          <p:cNvSpPr/>
          <p:nvPr/>
        </p:nvSpPr>
        <p:spPr>
          <a:xfrm>
            <a:off x="411480" y="2496312"/>
            <a:ext cx="8321040" cy="731520"/>
          </a:xfrm>
          <a:prstGeom prst="rect">
            <a:avLst/>
          </a:prstGeom>
          <a:solidFill>
            <a:srgbClr val="1A2744"/>
          </a:solidFill>
          <a:ln w="12700">
            <a:solidFill>
              <a:srgbClr val="587699"/>
            </a:solidFill>
            <a:prstDash val="solid"/>
          </a:ln>
        </p:spPr>
        <p:txBody>
          <a:bodyPr/>
          <a:lstStyle/>
          <a:p>
            <a:endParaRPr lang="en-US"/>
          </a:p>
        </p:txBody>
      </p:sp>
      <p:sp>
        <p:nvSpPr>
          <p:cNvPr id="13" name="Shape 11"/>
          <p:cNvSpPr/>
          <p:nvPr/>
        </p:nvSpPr>
        <p:spPr>
          <a:xfrm>
            <a:off x="548640" y="2679192"/>
            <a:ext cx="347472" cy="347472"/>
          </a:xfrm>
          <a:prstGeom prst="ellipse">
            <a:avLst/>
          </a:prstGeom>
          <a:solidFill>
            <a:srgbClr val="FCA311"/>
          </a:solidFill>
          <a:ln w="12700">
            <a:solidFill>
              <a:srgbClr val="FCA311"/>
            </a:solidFill>
            <a:prstDash val="solid"/>
          </a:ln>
        </p:spPr>
        <p:txBody>
          <a:bodyPr/>
          <a:lstStyle/>
          <a:p>
            <a:endParaRPr lang="en-US"/>
          </a:p>
        </p:txBody>
      </p:sp>
      <p:sp>
        <p:nvSpPr>
          <p:cNvPr id="14" name="Text 12"/>
          <p:cNvSpPr/>
          <p:nvPr/>
        </p:nvSpPr>
        <p:spPr>
          <a:xfrm>
            <a:off x="548640" y="2679192"/>
            <a:ext cx="347472" cy="347472"/>
          </a:xfrm>
          <a:prstGeom prst="rect">
            <a:avLst/>
          </a:prstGeom>
          <a:noFill/>
          <a:ln/>
        </p:spPr>
        <p:txBody>
          <a:bodyPr wrap="square" lIns="0" tIns="0" rIns="0" bIns="0" rtlCol="0" anchor="ctr"/>
          <a:lstStyle/>
          <a:p>
            <a:pPr marL="0" indent="0" algn="ctr">
              <a:buNone/>
            </a:pPr>
            <a:r>
              <a:rPr lang="en-US" sz="1200" b="1" dirty="0">
                <a:solidFill>
                  <a:srgbClr val="14213D"/>
                </a:solidFill>
              </a:rPr>
              <a:t>Q3</a:t>
            </a:r>
            <a:endParaRPr lang="en-US" sz="1200" dirty="0"/>
          </a:p>
        </p:txBody>
      </p:sp>
      <p:sp>
        <p:nvSpPr>
          <p:cNvPr id="15" name="Text 13"/>
          <p:cNvSpPr/>
          <p:nvPr/>
        </p:nvSpPr>
        <p:spPr>
          <a:xfrm>
            <a:off x="1024128" y="2615184"/>
            <a:ext cx="7498080" cy="50292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Are evaluation criteria written down and shared with the superintendent before the year begins?</a:t>
            </a:r>
            <a:endParaRPr lang="en-US" sz="1300" dirty="0"/>
          </a:p>
        </p:txBody>
      </p:sp>
      <p:sp>
        <p:nvSpPr>
          <p:cNvPr id="16" name="Shape 14"/>
          <p:cNvSpPr/>
          <p:nvPr/>
        </p:nvSpPr>
        <p:spPr>
          <a:xfrm>
            <a:off x="411480" y="3300984"/>
            <a:ext cx="8321040" cy="731520"/>
          </a:xfrm>
          <a:prstGeom prst="rect">
            <a:avLst/>
          </a:prstGeom>
          <a:solidFill>
            <a:srgbClr val="1A2744"/>
          </a:solidFill>
          <a:ln w="12700">
            <a:solidFill>
              <a:srgbClr val="587699"/>
            </a:solidFill>
            <a:prstDash val="solid"/>
          </a:ln>
        </p:spPr>
        <p:txBody>
          <a:bodyPr/>
          <a:lstStyle/>
          <a:p>
            <a:endParaRPr lang="en-US"/>
          </a:p>
        </p:txBody>
      </p:sp>
      <p:sp>
        <p:nvSpPr>
          <p:cNvPr id="17" name="Shape 15"/>
          <p:cNvSpPr/>
          <p:nvPr/>
        </p:nvSpPr>
        <p:spPr>
          <a:xfrm>
            <a:off x="548640" y="3483864"/>
            <a:ext cx="347472" cy="347472"/>
          </a:xfrm>
          <a:prstGeom prst="ellipse">
            <a:avLst/>
          </a:prstGeom>
          <a:solidFill>
            <a:srgbClr val="FCA311"/>
          </a:solidFill>
          <a:ln w="12700">
            <a:solidFill>
              <a:srgbClr val="FCA311"/>
            </a:solidFill>
            <a:prstDash val="solid"/>
          </a:ln>
        </p:spPr>
        <p:txBody>
          <a:bodyPr/>
          <a:lstStyle/>
          <a:p>
            <a:endParaRPr lang="en-US"/>
          </a:p>
        </p:txBody>
      </p:sp>
      <p:sp>
        <p:nvSpPr>
          <p:cNvPr id="18" name="Text 16"/>
          <p:cNvSpPr/>
          <p:nvPr/>
        </p:nvSpPr>
        <p:spPr>
          <a:xfrm>
            <a:off x="548640" y="3483864"/>
            <a:ext cx="347472" cy="347472"/>
          </a:xfrm>
          <a:prstGeom prst="rect">
            <a:avLst/>
          </a:prstGeom>
          <a:noFill/>
          <a:ln/>
        </p:spPr>
        <p:txBody>
          <a:bodyPr wrap="square" lIns="0" tIns="0" rIns="0" bIns="0" rtlCol="0" anchor="ctr"/>
          <a:lstStyle/>
          <a:p>
            <a:pPr marL="0" indent="0" algn="ctr">
              <a:buNone/>
            </a:pPr>
            <a:r>
              <a:rPr lang="en-US" sz="1200" b="1" dirty="0">
                <a:solidFill>
                  <a:srgbClr val="14213D"/>
                </a:solidFill>
              </a:rPr>
              <a:t>Q4</a:t>
            </a:r>
            <a:endParaRPr lang="en-US" sz="1200" dirty="0"/>
          </a:p>
        </p:txBody>
      </p:sp>
      <p:sp>
        <p:nvSpPr>
          <p:cNvPr id="19" name="Text 17"/>
          <p:cNvSpPr/>
          <p:nvPr/>
        </p:nvSpPr>
        <p:spPr>
          <a:xfrm>
            <a:off x="1024128" y="3419856"/>
            <a:ext cx="7498080" cy="50292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Has your board connected evaluation outcomes to compensation or contract renewal decisions?</a:t>
            </a:r>
            <a:endParaRPr lang="en-US" sz="1300" dirty="0"/>
          </a:p>
        </p:txBody>
      </p:sp>
      <p:sp>
        <p:nvSpPr>
          <p:cNvPr id="20" name="Shape 18"/>
          <p:cNvSpPr/>
          <p:nvPr/>
        </p:nvSpPr>
        <p:spPr>
          <a:xfrm>
            <a:off x="411480" y="4105656"/>
            <a:ext cx="8321040" cy="731520"/>
          </a:xfrm>
          <a:prstGeom prst="rect">
            <a:avLst/>
          </a:prstGeom>
          <a:solidFill>
            <a:srgbClr val="1A2744"/>
          </a:solidFill>
          <a:ln w="12700">
            <a:solidFill>
              <a:srgbClr val="587699"/>
            </a:solidFill>
            <a:prstDash val="solid"/>
          </a:ln>
        </p:spPr>
        <p:txBody>
          <a:bodyPr/>
          <a:lstStyle/>
          <a:p>
            <a:endParaRPr lang="en-US"/>
          </a:p>
        </p:txBody>
      </p:sp>
      <p:sp>
        <p:nvSpPr>
          <p:cNvPr id="21" name="Shape 19"/>
          <p:cNvSpPr/>
          <p:nvPr/>
        </p:nvSpPr>
        <p:spPr>
          <a:xfrm>
            <a:off x="548640" y="4288536"/>
            <a:ext cx="347472" cy="347472"/>
          </a:xfrm>
          <a:prstGeom prst="ellipse">
            <a:avLst/>
          </a:prstGeom>
          <a:solidFill>
            <a:srgbClr val="FCA311"/>
          </a:solidFill>
          <a:ln w="12700">
            <a:solidFill>
              <a:srgbClr val="FCA311"/>
            </a:solidFill>
            <a:prstDash val="solid"/>
          </a:ln>
        </p:spPr>
        <p:txBody>
          <a:bodyPr/>
          <a:lstStyle/>
          <a:p>
            <a:endParaRPr lang="en-US"/>
          </a:p>
        </p:txBody>
      </p:sp>
      <p:sp>
        <p:nvSpPr>
          <p:cNvPr id="22" name="Text 20"/>
          <p:cNvSpPr/>
          <p:nvPr/>
        </p:nvSpPr>
        <p:spPr>
          <a:xfrm>
            <a:off x="548640" y="4288536"/>
            <a:ext cx="347472" cy="347472"/>
          </a:xfrm>
          <a:prstGeom prst="rect">
            <a:avLst/>
          </a:prstGeom>
          <a:noFill/>
          <a:ln/>
        </p:spPr>
        <p:txBody>
          <a:bodyPr wrap="square" lIns="0" tIns="0" rIns="0" bIns="0" rtlCol="0" anchor="ctr"/>
          <a:lstStyle/>
          <a:p>
            <a:pPr marL="0" indent="0" algn="ctr">
              <a:buNone/>
            </a:pPr>
            <a:r>
              <a:rPr lang="en-US" sz="1200" b="1" dirty="0">
                <a:solidFill>
                  <a:srgbClr val="14213D"/>
                </a:solidFill>
              </a:rPr>
              <a:t>Q5</a:t>
            </a:r>
            <a:endParaRPr lang="en-US" sz="1200" dirty="0"/>
          </a:p>
        </p:txBody>
      </p:sp>
      <p:sp>
        <p:nvSpPr>
          <p:cNvPr id="23" name="Text 21"/>
          <p:cNvSpPr/>
          <p:nvPr/>
        </p:nvSpPr>
        <p:spPr>
          <a:xfrm>
            <a:off x="1024128" y="4224528"/>
            <a:ext cx="7498080" cy="50292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What would change in your district if the superintendent's evaluation and compensation was rigorously tied to student outcomes?</a:t>
            </a:r>
            <a:endParaRPr lang="en-US" sz="13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4">
    <p:bg>
      <p:bgPr>
        <a:solidFill>
          <a:srgbClr val="14213D"/>
        </a:solidFill>
        <a:effectLst/>
      </p:bgPr>
    </p:bg>
    <p:spTree>
      <p:nvGrpSpPr>
        <p:cNvPr id="1" name=""/>
        <p:cNvGrpSpPr/>
        <p:nvPr/>
      </p:nvGrpSpPr>
      <p:grpSpPr>
        <a:xfrm>
          <a:off x="0" y="0"/>
          <a:ext cx="0" cy="0"/>
          <a:chOff x="0" y="0"/>
          <a:chExt cx="0" cy="0"/>
        </a:xfrm>
      </p:grpSpPr>
      <p:sp>
        <p:nvSpPr>
          <p:cNvPr id="2" name="Shape 0"/>
          <p:cNvSpPr/>
          <p:nvPr/>
        </p:nvSpPr>
        <p:spPr>
          <a:xfrm>
            <a:off x="0" y="0"/>
            <a:ext cx="320040" cy="5143500"/>
          </a:xfrm>
          <a:prstGeom prst="rect">
            <a:avLst/>
          </a:prstGeom>
          <a:solidFill>
            <a:srgbClr val="FCA311"/>
          </a:solidFill>
          <a:ln w="12700">
            <a:solidFill>
              <a:srgbClr val="FCA311"/>
            </a:solidFill>
            <a:prstDash val="solid"/>
          </a:ln>
        </p:spPr>
        <p:txBody>
          <a:bodyPr/>
          <a:lstStyle/>
          <a:p>
            <a:endParaRPr lang="en-US"/>
          </a:p>
        </p:txBody>
      </p:sp>
      <p:sp>
        <p:nvSpPr>
          <p:cNvPr id="3" name="Text 1"/>
          <p:cNvSpPr/>
          <p:nvPr/>
        </p:nvSpPr>
        <p:spPr>
          <a:xfrm>
            <a:off x="594360" y="1005840"/>
            <a:ext cx="7955280" cy="1463040"/>
          </a:xfrm>
          <a:prstGeom prst="rect">
            <a:avLst/>
          </a:prstGeom>
          <a:noFill/>
          <a:ln/>
        </p:spPr>
        <p:txBody>
          <a:bodyPr wrap="square" rtlCol="0" anchor="ctr"/>
          <a:lstStyle/>
          <a:p>
            <a:pPr marL="0" indent="0">
              <a:lnSpc>
                <a:spcPct val="120000"/>
              </a:lnSpc>
              <a:buNone/>
            </a:pPr>
            <a:r>
              <a:rPr lang="en-US" sz="3600" b="1" dirty="0">
                <a:solidFill>
                  <a:srgbClr val="FFFFFF"/>
                </a:solidFill>
                <a:latin typeface="Georgia" pitchFamily="34" charset="0"/>
                <a:ea typeface="Georgia" pitchFamily="34" charset="-122"/>
                <a:cs typeface="Georgia" pitchFamily="34" charset="-120"/>
              </a:rPr>
              <a:t>Empowering School Boards,</a:t>
            </a:r>
            <a:endParaRPr lang="en-US" sz="3600" dirty="0"/>
          </a:p>
          <a:p>
            <a:pPr marL="0" indent="0">
              <a:lnSpc>
                <a:spcPct val="120000"/>
              </a:lnSpc>
              <a:buNone/>
            </a:pPr>
            <a:r>
              <a:rPr lang="en-US" sz="3600" b="1" dirty="0">
                <a:solidFill>
                  <a:srgbClr val="FFFFFF"/>
                </a:solidFill>
                <a:latin typeface="Georgia" pitchFamily="34" charset="0"/>
                <a:ea typeface="Georgia" pitchFamily="34" charset="-122"/>
                <a:cs typeface="Georgia" pitchFamily="34" charset="-120"/>
              </a:rPr>
              <a:t>Elevating Education.</a:t>
            </a:r>
            <a:endParaRPr lang="en-US" sz="3600" dirty="0"/>
          </a:p>
        </p:txBody>
      </p:sp>
      <p:sp>
        <p:nvSpPr>
          <p:cNvPr id="5" name="Shape 3"/>
          <p:cNvSpPr/>
          <p:nvPr/>
        </p:nvSpPr>
        <p:spPr>
          <a:xfrm>
            <a:off x="594360" y="2470570"/>
            <a:ext cx="3200400" cy="36576"/>
          </a:xfrm>
          <a:prstGeom prst="rect">
            <a:avLst/>
          </a:prstGeom>
          <a:solidFill>
            <a:srgbClr val="FCA311"/>
          </a:solidFill>
          <a:ln w="12700">
            <a:solidFill>
              <a:srgbClr val="FCA311"/>
            </a:solidFill>
            <a:prstDash val="solid"/>
          </a:ln>
        </p:spPr>
        <p:txBody>
          <a:bodyPr/>
          <a:lstStyle/>
          <a:p>
            <a:endParaRPr lang="en-US"/>
          </a:p>
        </p:txBody>
      </p:sp>
      <p:sp>
        <p:nvSpPr>
          <p:cNvPr id="6" name="Shape 4"/>
          <p:cNvSpPr/>
          <p:nvPr/>
        </p:nvSpPr>
        <p:spPr>
          <a:xfrm>
            <a:off x="594360" y="2607730"/>
            <a:ext cx="182880" cy="274320"/>
          </a:xfrm>
          <a:prstGeom prst="rect">
            <a:avLst/>
          </a:prstGeom>
          <a:solidFill>
            <a:srgbClr val="FCA311"/>
          </a:solidFill>
          <a:ln w="12700">
            <a:solidFill>
              <a:srgbClr val="FCA311"/>
            </a:solidFill>
            <a:prstDash val="solid"/>
          </a:ln>
        </p:spPr>
        <p:txBody>
          <a:bodyPr/>
          <a:lstStyle/>
          <a:p>
            <a:endParaRPr lang="en-US"/>
          </a:p>
        </p:txBody>
      </p:sp>
      <p:sp>
        <p:nvSpPr>
          <p:cNvPr id="7" name="Text 5"/>
          <p:cNvSpPr/>
          <p:nvPr/>
        </p:nvSpPr>
        <p:spPr>
          <a:xfrm>
            <a:off x="914400" y="2607730"/>
            <a:ext cx="7132320" cy="27432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Request the Superintendent Evaluation Template</a:t>
            </a:r>
            <a:endParaRPr lang="en-US" sz="1300" dirty="0"/>
          </a:p>
        </p:txBody>
      </p:sp>
      <p:sp>
        <p:nvSpPr>
          <p:cNvPr id="8" name="Shape 6"/>
          <p:cNvSpPr/>
          <p:nvPr/>
        </p:nvSpPr>
        <p:spPr>
          <a:xfrm>
            <a:off x="594360" y="3010066"/>
            <a:ext cx="182880" cy="274320"/>
          </a:xfrm>
          <a:prstGeom prst="rect">
            <a:avLst/>
          </a:prstGeom>
          <a:solidFill>
            <a:srgbClr val="FCA311"/>
          </a:solidFill>
          <a:ln w="12700">
            <a:solidFill>
              <a:srgbClr val="FCA311"/>
            </a:solidFill>
            <a:prstDash val="solid"/>
          </a:ln>
        </p:spPr>
        <p:txBody>
          <a:bodyPr/>
          <a:lstStyle/>
          <a:p>
            <a:endParaRPr lang="en-US"/>
          </a:p>
        </p:txBody>
      </p:sp>
      <p:sp>
        <p:nvSpPr>
          <p:cNvPr id="9" name="Text 7"/>
          <p:cNvSpPr/>
          <p:nvPr/>
        </p:nvSpPr>
        <p:spPr>
          <a:xfrm>
            <a:off x="914400" y="3010066"/>
            <a:ext cx="7132320" cy="274320"/>
          </a:xfrm>
          <a:prstGeom prst="rect">
            <a:avLst/>
          </a:prstGeom>
          <a:noFill/>
          <a:ln/>
        </p:spPr>
        <p:txBody>
          <a:bodyPr wrap="square" rtlCol="0" anchor="ctr"/>
          <a:lstStyle/>
          <a:p>
            <a:r>
              <a:rPr lang="en-US" sz="1300" dirty="0">
                <a:solidFill>
                  <a:srgbClr val="FFFFFF"/>
                </a:solidFill>
                <a:latin typeface="Calibri" pitchFamily="34" charset="0"/>
                <a:ea typeface="Calibri" pitchFamily="34" charset="-122"/>
                <a:cs typeface="Calibri" pitchFamily="34" charset="-120"/>
              </a:rPr>
              <a:t>Connect with </a:t>
            </a:r>
            <a:r>
              <a:rPr lang="en-US" sz="1300">
                <a:solidFill>
                  <a:srgbClr val="FFFFFF"/>
                </a:solidFill>
                <a:latin typeface="Calibri" pitchFamily="34" charset="0"/>
                <a:ea typeface="Calibri" pitchFamily="34" charset="-122"/>
                <a:cs typeface="Calibri" pitchFamily="34" charset="-120"/>
              </a:rPr>
              <a:t>OSBCC for </a:t>
            </a:r>
            <a:r>
              <a:rPr lang="en-US" sz="1300" dirty="0">
                <a:solidFill>
                  <a:srgbClr val="FFFFFF"/>
                </a:solidFill>
                <a:latin typeface="Calibri" pitchFamily="34" charset="0"/>
                <a:ea typeface="Calibri" pitchFamily="34" charset="-122"/>
                <a:cs typeface="Calibri" pitchFamily="34" charset="-120"/>
              </a:rPr>
              <a:t>board training</a:t>
            </a:r>
            <a:endParaRPr lang="en-US" sz="1300" dirty="0"/>
          </a:p>
        </p:txBody>
      </p:sp>
      <p:sp>
        <p:nvSpPr>
          <p:cNvPr id="10" name="Shape 8"/>
          <p:cNvSpPr/>
          <p:nvPr/>
        </p:nvSpPr>
        <p:spPr>
          <a:xfrm>
            <a:off x="594360" y="3412402"/>
            <a:ext cx="182880" cy="274320"/>
          </a:xfrm>
          <a:prstGeom prst="rect">
            <a:avLst/>
          </a:prstGeom>
          <a:solidFill>
            <a:srgbClr val="FCA311"/>
          </a:solidFill>
          <a:ln w="12700">
            <a:solidFill>
              <a:srgbClr val="FCA311"/>
            </a:solidFill>
            <a:prstDash val="solid"/>
          </a:ln>
        </p:spPr>
        <p:txBody>
          <a:bodyPr/>
          <a:lstStyle/>
          <a:p>
            <a:endParaRPr lang="en-US"/>
          </a:p>
        </p:txBody>
      </p:sp>
      <p:sp>
        <p:nvSpPr>
          <p:cNvPr id="11" name="Text 9"/>
          <p:cNvSpPr/>
          <p:nvPr/>
        </p:nvSpPr>
        <p:spPr>
          <a:xfrm>
            <a:off x="914400" y="3412402"/>
            <a:ext cx="7132320" cy="274320"/>
          </a:xfrm>
          <a:prstGeom prst="rect">
            <a:avLst/>
          </a:prstGeom>
          <a:noFill/>
          <a:ln/>
        </p:spPr>
        <p:txBody>
          <a:bodyPr wrap="square" rtlCol="0" anchor="ctr"/>
          <a:lstStyle/>
          <a:p>
            <a:r>
              <a:rPr lang="en-US" sz="1300" dirty="0">
                <a:solidFill>
                  <a:srgbClr val="FFFFFF"/>
                </a:solidFill>
                <a:latin typeface="Calibri" pitchFamily="34" charset="0"/>
                <a:cs typeface="Calibri" pitchFamily="34" charset="-120"/>
              </a:rPr>
              <a:t>Set academic-focused goals for your superintendent</a:t>
            </a:r>
          </a:p>
        </p:txBody>
      </p:sp>
      <p:sp>
        <p:nvSpPr>
          <p:cNvPr id="12" name="Text 10"/>
          <p:cNvSpPr/>
          <p:nvPr/>
        </p:nvSpPr>
        <p:spPr>
          <a:xfrm>
            <a:off x="594360" y="4457501"/>
            <a:ext cx="8229600" cy="553411"/>
          </a:xfrm>
          <a:prstGeom prst="rect">
            <a:avLst/>
          </a:prstGeom>
          <a:noFill/>
          <a:ln/>
        </p:spPr>
        <p:txBody>
          <a:bodyPr wrap="square" rtlCol="0" anchor="ctr"/>
          <a:lstStyle/>
          <a:p>
            <a:pPr marL="0" indent="0">
              <a:buNone/>
            </a:pPr>
            <a:r>
              <a:rPr lang="en-US" b="1" dirty="0">
                <a:solidFill>
                  <a:schemeClr val="bg1"/>
                </a:solidFill>
                <a:latin typeface="Calibri" pitchFamily="34" charset="0"/>
                <a:ea typeface="Calibri" pitchFamily="34" charset="-122"/>
                <a:cs typeface="Calibri" pitchFamily="34" charset="-120"/>
              </a:rPr>
              <a:t>Thank you!</a:t>
            </a:r>
          </a:p>
          <a:p>
            <a:pPr marL="0" indent="0">
              <a:buNone/>
            </a:pPr>
            <a:r>
              <a:rPr lang="en-US" sz="1600" dirty="0">
                <a:solidFill>
                  <a:schemeClr val="bg1"/>
                </a:solidFill>
                <a:latin typeface="Calibri" pitchFamily="34" charset="0"/>
                <a:ea typeface="Calibri" pitchFamily="34" charset="-122"/>
                <a:cs typeface="Calibri" pitchFamily="34" charset="-120"/>
              </a:rPr>
              <a:t>aaron@sbaenetwork.org  |   719.445.9202</a:t>
            </a:r>
            <a:endParaRPr lang="en-US" sz="1600" dirty="0">
              <a:solidFill>
                <a:schemeClr val="bg1"/>
              </a:solidFill>
            </a:endParaRPr>
          </a:p>
        </p:txBody>
      </p:sp>
      <p:pic>
        <p:nvPicPr>
          <p:cNvPr id="13" name="Picture 12">
            <a:extLst>
              <a:ext uri="{FF2B5EF4-FFF2-40B4-BE49-F238E27FC236}">
                <a16:creationId xmlns:a16="http://schemas.microsoft.com/office/drawing/2014/main" id="{D2838A00-68DC-25AE-8B4E-D1D52473DC01}"/>
              </a:ext>
            </a:extLst>
          </p:cNvPr>
          <p:cNvPicPr>
            <a:picLocks noChangeAspect="1"/>
          </p:cNvPicPr>
          <p:nvPr/>
        </p:nvPicPr>
        <p:blipFill>
          <a:blip r:embed="rId3"/>
          <a:stretch>
            <a:fillRect/>
          </a:stretch>
        </p:blipFill>
        <p:spPr>
          <a:xfrm>
            <a:off x="6655242" y="3939374"/>
            <a:ext cx="2343150" cy="10668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11480" y="164592"/>
            <a:ext cx="8321040" cy="530352"/>
          </a:xfrm>
          <a:prstGeom prst="rect">
            <a:avLst/>
          </a:prstGeom>
          <a:noFill/>
          <a:ln/>
        </p:spPr>
        <p:txBody>
          <a:bodyPr wrap="square" rtlCol="0" anchor="ctr"/>
          <a:lstStyle/>
          <a:p>
            <a:pPr marL="0" indent="0">
              <a:buNone/>
            </a:pPr>
            <a:r>
              <a:rPr lang="en-US" sz="2800" b="1" dirty="0">
                <a:solidFill>
                  <a:srgbClr val="14213D"/>
                </a:solidFill>
                <a:latin typeface="Georgia" pitchFamily="34" charset="0"/>
                <a:ea typeface="Georgia" pitchFamily="34" charset="-122"/>
                <a:cs typeface="Georgia" pitchFamily="34" charset="-120"/>
              </a:rPr>
              <a:t>What We'll Cover Today</a:t>
            </a:r>
            <a:endParaRPr lang="en-US" sz="2800" dirty="0"/>
          </a:p>
        </p:txBody>
      </p:sp>
      <p:sp>
        <p:nvSpPr>
          <p:cNvPr id="3" name="Shape 1"/>
          <p:cNvSpPr/>
          <p:nvPr/>
        </p:nvSpPr>
        <p:spPr>
          <a:xfrm>
            <a:off x="411480" y="713232"/>
            <a:ext cx="8321040" cy="36576"/>
          </a:xfrm>
          <a:prstGeom prst="rect">
            <a:avLst/>
          </a:prstGeom>
          <a:solidFill>
            <a:srgbClr val="FCA311"/>
          </a:solidFill>
          <a:ln w="12700">
            <a:solidFill>
              <a:srgbClr val="FCA311"/>
            </a:solidFill>
            <a:prstDash val="solid"/>
          </a:ln>
        </p:spPr>
        <p:txBody>
          <a:bodyPr/>
          <a:lstStyle/>
          <a:p>
            <a:endParaRPr lang="en-US"/>
          </a:p>
        </p:txBody>
      </p:sp>
      <p:sp>
        <p:nvSpPr>
          <p:cNvPr id="4" name="Shape 2"/>
          <p:cNvSpPr/>
          <p:nvPr/>
        </p:nvSpPr>
        <p:spPr>
          <a:xfrm>
            <a:off x="411480" y="868680"/>
            <a:ext cx="8321040" cy="530352"/>
          </a:xfrm>
          <a:prstGeom prst="rect">
            <a:avLst/>
          </a:prstGeom>
          <a:solidFill>
            <a:srgbClr val="F4F4F4"/>
          </a:solidFill>
          <a:ln w="12700">
            <a:solidFill>
              <a:srgbClr val="F4F4F4"/>
            </a:solidFill>
            <a:prstDash val="solid"/>
          </a:ln>
        </p:spPr>
        <p:txBody>
          <a:bodyPr/>
          <a:lstStyle/>
          <a:p>
            <a:endParaRPr lang="en-US"/>
          </a:p>
        </p:txBody>
      </p:sp>
      <p:sp>
        <p:nvSpPr>
          <p:cNvPr id="5" name="Shape 3"/>
          <p:cNvSpPr/>
          <p:nvPr/>
        </p:nvSpPr>
        <p:spPr>
          <a:xfrm>
            <a:off x="566928" y="960120"/>
            <a:ext cx="329184" cy="329184"/>
          </a:xfrm>
          <a:prstGeom prst="ellipse">
            <a:avLst/>
          </a:prstGeom>
          <a:solidFill>
            <a:srgbClr val="FCA311"/>
          </a:solidFill>
          <a:ln w="12700">
            <a:solidFill>
              <a:srgbClr val="FCA311"/>
            </a:solidFill>
            <a:prstDash val="solid"/>
          </a:ln>
        </p:spPr>
        <p:txBody>
          <a:bodyPr/>
          <a:lstStyle/>
          <a:p>
            <a:endParaRPr lang="en-US"/>
          </a:p>
        </p:txBody>
      </p:sp>
      <p:sp>
        <p:nvSpPr>
          <p:cNvPr id="6" name="Text 4"/>
          <p:cNvSpPr/>
          <p:nvPr/>
        </p:nvSpPr>
        <p:spPr>
          <a:xfrm>
            <a:off x="566928" y="960120"/>
            <a:ext cx="329184" cy="329184"/>
          </a:xfrm>
          <a:prstGeom prst="rect">
            <a:avLst/>
          </a:prstGeom>
          <a:noFill/>
          <a:ln/>
        </p:spPr>
        <p:txBody>
          <a:bodyPr wrap="square" lIns="0" tIns="0" rIns="0" bIns="0" rtlCol="0" anchor="ctr"/>
          <a:lstStyle/>
          <a:p>
            <a:pPr marL="0" indent="0" algn="ctr">
              <a:buNone/>
            </a:pPr>
            <a:r>
              <a:rPr lang="en-US" sz="1300" b="1" dirty="0">
                <a:solidFill>
                  <a:srgbClr val="14213D"/>
                </a:solidFill>
              </a:rPr>
              <a:t>1</a:t>
            </a:r>
            <a:endParaRPr lang="en-US" sz="1300" dirty="0"/>
          </a:p>
        </p:txBody>
      </p:sp>
      <p:sp>
        <p:nvSpPr>
          <p:cNvPr id="7" name="Text 5"/>
          <p:cNvSpPr/>
          <p:nvPr/>
        </p:nvSpPr>
        <p:spPr>
          <a:xfrm>
            <a:off x="1051560" y="969264"/>
            <a:ext cx="7406640" cy="329184"/>
          </a:xfrm>
          <a:prstGeom prst="rect">
            <a:avLst/>
          </a:prstGeom>
          <a:noFill/>
          <a:ln/>
        </p:spPr>
        <p:txBody>
          <a:bodyPr wrap="square" lIns="0" tIns="0" rIns="0" bIns="0" rtlCol="0" anchor="ctr"/>
          <a:lstStyle/>
          <a:p>
            <a:pPr marL="0" indent="0">
              <a:buNone/>
            </a:pPr>
            <a:r>
              <a:rPr lang="en-US" sz="1400" dirty="0">
                <a:solidFill>
                  <a:srgbClr val="14213D"/>
                </a:solidFill>
                <a:latin typeface="Calibri" pitchFamily="34" charset="0"/>
                <a:ea typeface="Calibri" pitchFamily="34" charset="-122"/>
                <a:cs typeface="Calibri" pitchFamily="34" charset="-120"/>
              </a:rPr>
              <a:t>What a Good Executive Evaluation Looks Like</a:t>
            </a:r>
            <a:endParaRPr lang="en-US" sz="1400" dirty="0"/>
          </a:p>
        </p:txBody>
      </p:sp>
      <p:sp>
        <p:nvSpPr>
          <p:cNvPr id="8" name="Shape 6"/>
          <p:cNvSpPr/>
          <p:nvPr/>
        </p:nvSpPr>
        <p:spPr>
          <a:xfrm>
            <a:off x="411480" y="1463040"/>
            <a:ext cx="8321040" cy="530352"/>
          </a:xfrm>
          <a:prstGeom prst="rect">
            <a:avLst/>
          </a:prstGeom>
          <a:solidFill>
            <a:srgbClr val="FFFFFF"/>
          </a:solidFill>
          <a:ln w="12700">
            <a:solidFill>
              <a:srgbClr val="FFFFFF"/>
            </a:solidFill>
            <a:prstDash val="solid"/>
          </a:ln>
        </p:spPr>
        <p:txBody>
          <a:bodyPr/>
          <a:lstStyle/>
          <a:p>
            <a:endParaRPr lang="en-US"/>
          </a:p>
        </p:txBody>
      </p:sp>
      <p:sp>
        <p:nvSpPr>
          <p:cNvPr id="9" name="Shape 7"/>
          <p:cNvSpPr/>
          <p:nvPr/>
        </p:nvSpPr>
        <p:spPr>
          <a:xfrm>
            <a:off x="566928" y="1554480"/>
            <a:ext cx="329184" cy="329184"/>
          </a:xfrm>
          <a:prstGeom prst="ellipse">
            <a:avLst/>
          </a:prstGeom>
          <a:solidFill>
            <a:srgbClr val="FCA311"/>
          </a:solidFill>
          <a:ln w="12700">
            <a:solidFill>
              <a:srgbClr val="FCA311"/>
            </a:solidFill>
            <a:prstDash val="solid"/>
          </a:ln>
        </p:spPr>
        <p:txBody>
          <a:bodyPr/>
          <a:lstStyle/>
          <a:p>
            <a:endParaRPr lang="en-US"/>
          </a:p>
        </p:txBody>
      </p:sp>
      <p:sp>
        <p:nvSpPr>
          <p:cNvPr id="10" name="Text 8"/>
          <p:cNvSpPr/>
          <p:nvPr/>
        </p:nvSpPr>
        <p:spPr>
          <a:xfrm>
            <a:off x="566928" y="1554480"/>
            <a:ext cx="329184" cy="329184"/>
          </a:xfrm>
          <a:prstGeom prst="rect">
            <a:avLst/>
          </a:prstGeom>
          <a:noFill/>
          <a:ln/>
        </p:spPr>
        <p:txBody>
          <a:bodyPr wrap="square" lIns="0" tIns="0" rIns="0" bIns="0" rtlCol="0" anchor="ctr"/>
          <a:lstStyle/>
          <a:p>
            <a:pPr marL="0" indent="0" algn="ctr">
              <a:buNone/>
            </a:pPr>
            <a:r>
              <a:rPr lang="en-US" sz="1300" b="1" dirty="0">
                <a:solidFill>
                  <a:srgbClr val="14213D"/>
                </a:solidFill>
              </a:rPr>
              <a:t>2</a:t>
            </a:r>
            <a:endParaRPr lang="en-US" sz="1300" dirty="0"/>
          </a:p>
        </p:txBody>
      </p:sp>
      <p:sp>
        <p:nvSpPr>
          <p:cNvPr id="11" name="Text 9"/>
          <p:cNvSpPr/>
          <p:nvPr/>
        </p:nvSpPr>
        <p:spPr>
          <a:xfrm>
            <a:off x="1051560" y="1563624"/>
            <a:ext cx="7406640" cy="329184"/>
          </a:xfrm>
          <a:prstGeom prst="rect">
            <a:avLst/>
          </a:prstGeom>
          <a:noFill/>
          <a:ln/>
        </p:spPr>
        <p:txBody>
          <a:bodyPr wrap="square" lIns="0" tIns="0" rIns="0" bIns="0" rtlCol="0" anchor="ctr"/>
          <a:lstStyle/>
          <a:p>
            <a:pPr marL="0" indent="0">
              <a:buNone/>
            </a:pPr>
            <a:r>
              <a:rPr lang="en-US" sz="1400" dirty="0">
                <a:solidFill>
                  <a:srgbClr val="14213D"/>
                </a:solidFill>
                <a:latin typeface="Calibri" pitchFamily="34" charset="0"/>
                <a:ea typeface="Calibri" pitchFamily="34" charset="-122"/>
                <a:cs typeface="Calibri" pitchFamily="34" charset="-120"/>
              </a:rPr>
              <a:t>Governance: The Board's Role vs. the District's Role</a:t>
            </a:r>
            <a:endParaRPr lang="en-US" sz="1400" dirty="0"/>
          </a:p>
        </p:txBody>
      </p:sp>
      <p:sp>
        <p:nvSpPr>
          <p:cNvPr id="12" name="Shape 10"/>
          <p:cNvSpPr/>
          <p:nvPr/>
        </p:nvSpPr>
        <p:spPr>
          <a:xfrm>
            <a:off x="411480" y="2057400"/>
            <a:ext cx="8321040" cy="530352"/>
          </a:xfrm>
          <a:prstGeom prst="rect">
            <a:avLst/>
          </a:prstGeom>
          <a:solidFill>
            <a:srgbClr val="F4F4F4"/>
          </a:solidFill>
          <a:ln w="12700">
            <a:solidFill>
              <a:srgbClr val="F4F4F4"/>
            </a:solidFill>
            <a:prstDash val="solid"/>
          </a:ln>
        </p:spPr>
        <p:txBody>
          <a:bodyPr/>
          <a:lstStyle/>
          <a:p>
            <a:endParaRPr lang="en-US"/>
          </a:p>
        </p:txBody>
      </p:sp>
      <p:sp>
        <p:nvSpPr>
          <p:cNvPr id="13" name="Shape 11"/>
          <p:cNvSpPr/>
          <p:nvPr/>
        </p:nvSpPr>
        <p:spPr>
          <a:xfrm>
            <a:off x="566928" y="2148840"/>
            <a:ext cx="329184" cy="329184"/>
          </a:xfrm>
          <a:prstGeom prst="ellipse">
            <a:avLst/>
          </a:prstGeom>
          <a:solidFill>
            <a:srgbClr val="FCA311"/>
          </a:solidFill>
          <a:ln w="12700">
            <a:solidFill>
              <a:srgbClr val="FCA311"/>
            </a:solidFill>
            <a:prstDash val="solid"/>
          </a:ln>
        </p:spPr>
        <p:txBody>
          <a:bodyPr/>
          <a:lstStyle/>
          <a:p>
            <a:endParaRPr lang="en-US"/>
          </a:p>
        </p:txBody>
      </p:sp>
      <p:sp>
        <p:nvSpPr>
          <p:cNvPr id="14" name="Text 12"/>
          <p:cNvSpPr/>
          <p:nvPr/>
        </p:nvSpPr>
        <p:spPr>
          <a:xfrm>
            <a:off x="566928" y="2148840"/>
            <a:ext cx="329184" cy="329184"/>
          </a:xfrm>
          <a:prstGeom prst="rect">
            <a:avLst/>
          </a:prstGeom>
          <a:noFill/>
          <a:ln/>
        </p:spPr>
        <p:txBody>
          <a:bodyPr wrap="square" lIns="0" tIns="0" rIns="0" bIns="0" rtlCol="0" anchor="ctr"/>
          <a:lstStyle/>
          <a:p>
            <a:pPr marL="0" indent="0" algn="ctr">
              <a:buNone/>
            </a:pPr>
            <a:r>
              <a:rPr lang="en-US" sz="1300" b="1" dirty="0">
                <a:solidFill>
                  <a:srgbClr val="14213D"/>
                </a:solidFill>
              </a:rPr>
              <a:t>3</a:t>
            </a:r>
            <a:endParaRPr lang="en-US" sz="1300" dirty="0"/>
          </a:p>
        </p:txBody>
      </p:sp>
      <p:sp>
        <p:nvSpPr>
          <p:cNvPr id="15" name="Text 13"/>
          <p:cNvSpPr/>
          <p:nvPr/>
        </p:nvSpPr>
        <p:spPr>
          <a:xfrm>
            <a:off x="1051560" y="2157984"/>
            <a:ext cx="7406640" cy="329184"/>
          </a:xfrm>
          <a:prstGeom prst="rect">
            <a:avLst/>
          </a:prstGeom>
          <a:noFill/>
          <a:ln/>
        </p:spPr>
        <p:txBody>
          <a:bodyPr wrap="square" lIns="0" tIns="0" rIns="0" bIns="0" rtlCol="0" anchor="ctr"/>
          <a:lstStyle/>
          <a:p>
            <a:pPr marL="0" indent="0">
              <a:buNone/>
            </a:pPr>
            <a:r>
              <a:rPr lang="en-US" sz="1400" dirty="0">
                <a:solidFill>
                  <a:srgbClr val="14213D"/>
                </a:solidFill>
                <a:latin typeface="Calibri" pitchFamily="34" charset="0"/>
                <a:ea typeface="Calibri" pitchFamily="34" charset="-122"/>
                <a:cs typeface="Calibri" pitchFamily="34" charset="-120"/>
              </a:rPr>
              <a:t>The 4 A's Framework</a:t>
            </a:r>
            <a:endParaRPr lang="en-US" sz="1400" dirty="0"/>
          </a:p>
        </p:txBody>
      </p:sp>
      <p:sp>
        <p:nvSpPr>
          <p:cNvPr id="16" name="Shape 14"/>
          <p:cNvSpPr/>
          <p:nvPr/>
        </p:nvSpPr>
        <p:spPr>
          <a:xfrm>
            <a:off x="411480" y="2651760"/>
            <a:ext cx="8321040" cy="530352"/>
          </a:xfrm>
          <a:prstGeom prst="rect">
            <a:avLst/>
          </a:prstGeom>
          <a:solidFill>
            <a:srgbClr val="FFFFFF"/>
          </a:solidFill>
          <a:ln w="12700">
            <a:solidFill>
              <a:srgbClr val="FFFFFF"/>
            </a:solidFill>
            <a:prstDash val="solid"/>
          </a:ln>
        </p:spPr>
        <p:txBody>
          <a:bodyPr/>
          <a:lstStyle/>
          <a:p>
            <a:endParaRPr lang="en-US"/>
          </a:p>
        </p:txBody>
      </p:sp>
      <p:sp>
        <p:nvSpPr>
          <p:cNvPr id="17" name="Shape 15"/>
          <p:cNvSpPr/>
          <p:nvPr/>
        </p:nvSpPr>
        <p:spPr>
          <a:xfrm>
            <a:off x="566928" y="2743200"/>
            <a:ext cx="329184" cy="329184"/>
          </a:xfrm>
          <a:prstGeom prst="ellipse">
            <a:avLst/>
          </a:prstGeom>
          <a:solidFill>
            <a:srgbClr val="FCA311"/>
          </a:solidFill>
          <a:ln w="12700">
            <a:solidFill>
              <a:srgbClr val="FCA311"/>
            </a:solidFill>
            <a:prstDash val="solid"/>
          </a:ln>
        </p:spPr>
        <p:txBody>
          <a:bodyPr/>
          <a:lstStyle/>
          <a:p>
            <a:endParaRPr lang="en-US"/>
          </a:p>
        </p:txBody>
      </p:sp>
      <p:sp>
        <p:nvSpPr>
          <p:cNvPr id="18" name="Text 16"/>
          <p:cNvSpPr/>
          <p:nvPr/>
        </p:nvSpPr>
        <p:spPr>
          <a:xfrm>
            <a:off x="566928" y="2743200"/>
            <a:ext cx="329184" cy="329184"/>
          </a:xfrm>
          <a:prstGeom prst="rect">
            <a:avLst/>
          </a:prstGeom>
          <a:noFill/>
          <a:ln/>
        </p:spPr>
        <p:txBody>
          <a:bodyPr wrap="square" lIns="0" tIns="0" rIns="0" bIns="0" rtlCol="0" anchor="ctr"/>
          <a:lstStyle/>
          <a:p>
            <a:pPr marL="0" indent="0" algn="ctr">
              <a:buNone/>
            </a:pPr>
            <a:r>
              <a:rPr lang="en-US" sz="1300" b="1" dirty="0">
                <a:solidFill>
                  <a:srgbClr val="14213D"/>
                </a:solidFill>
              </a:rPr>
              <a:t>4</a:t>
            </a:r>
            <a:endParaRPr lang="en-US" sz="1300" dirty="0"/>
          </a:p>
        </p:txBody>
      </p:sp>
      <p:sp>
        <p:nvSpPr>
          <p:cNvPr id="19" name="Text 17"/>
          <p:cNvSpPr/>
          <p:nvPr/>
        </p:nvSpPr>
        <p:spPr>
          <a:xfrm>
            <a:off x="1051560" y="2752344"/>
            <a:ext cx="7406640" cy="329184"/>
          </a:xfrm>
          <a:prstGeom prst="rect">
            <a:avLst/>
          </a:prstGeom>
          <a:noFill/>
          <a:ln/>
        </p:spPr>
        <p:txBody>
          <a:bodyPr wrap="square" lIns="0" tIns="0" rIns="0" bIns="0" rtlCol="0" anchor="ctr"/>
          <a:lstStyle/>
          <a:p>
            <a:pPr marL="0" indent="0">
              <a:buNone/>
            </a:pPr>
            <a:r>
              <a:rPr lang="en-US" sz="1400" dirty="0">
                <a:solidFill>
                  <a:srgbClr val="14213D"/>
                </a:solidFill>
                <a:latin typeface="Calibri" pitchFamily="34" charset="0"/>
                <a:ea typeface="Calibri" pitchFamily="34" charset="-122"/>
                <a:cs typeface="Calibri" pitchFamily="34" charset="-120"/>
              </a:rPr>
              <a:t>Setting Goals &amp; Benchmarks</a:t>
            </a:r>
            <a:endParaRPr lang="en-US" sz="1400" dirty="0"/>
          </a:p>
        </p:txBody>
      </p:sp>
      <p:sp>
        <p:nvSpPr>
          <p:cNvPr id="20" name="Shape 18"/>
          <p:cNvSpPr/>
          <p:nvPr/>
        </p:nvSpPr>
        <p:spPr>
          <a:xfrm>
            <a:off x="411480" y="3246120"/>
            <a:ext cx="8321040" cy="530352"/>
          </a:xfrm>
          <a:prstGeom prst="rect">
            <a:avLst/>
          </a:prstGeom>
          <a:solidFill>
            <a:srgbClr val="F4F4F4"/>
          </a:solidFill>
          <a:ln w="12700">
            <a:solidFill>
              <a:srgbClr val="F4F4F4"/>
            </a:solidFill>
            <a:prstDash val="solid"/>
          </a:ln>
        </p:spPr>
        <p:txBody>
          <a:bodyPr/>
          <a:lstStyle/>
          <a:p>
            <a:endParaRPr lang="en-US"/>
          </a:p>
        </p:txBody>
      </p:sp>
      <p:sp>
        <p:nvSpPr>
          <p:cNvPr id="21" name="Shape 19"/>
          <p:cNvSpPr/>
          <p:nvPr/>
        </p:nvSpPr>
        <p:spPr>
          <a:xfrm>
            <a:off x="566928" y="3337560"/>
            <a:ext cx="329184" cy="329184"/>
          </a:xfrm>
          <a:prstGeom prst="ellipse">
            <a:avLst/>
          </a:prstGeom>
          <a:solidFill>
            <a:srgbClr val="FCA311"/>
          </a:solidFill>
          <a:ln w="12700">
            <a:solidFill>
              <a:srgbClr val="FCA311"/>
            </a:solidFill>
            <a:prstDash val="solid"/>
          </a:ln>
        </p:spPr>
        <p:txBody>
          <a:bodyPr/>
          <a:lstStyle/>
          <a:p>
            <a:endParaRPr lang="en-US"/>
          </a:p>
        </p:txBody>
      </p:sp>
      <p:sp>
        <p:nvSpPr>
          <p:cNvPr id="22" name="Text 20"/>
          <p:cNvSpPr/>
          <p:nvPr/>
        </p:nvSpPr>
        <p:spPr>
          <a:xfrm>
            <a:off x="566928" y="3337560"/>
            <a:ext cx="329184" cy="329184"/>
          </a:xfrm>
          <a:prstGeom prst="rect">
            <a:avLst/>
          </a:prstGeom>
          <a:noFill/>
          <a:ln/>
        </p:spPr>
        <p:txBody>
          <a:bodyPr wrap="square" lIns="0" tIns="0" rIns="0" bIns="0" rtlCol="0" anchor="ctr"/>
          <a:lstStyle/>
          <a:p>
            <a:pPr marL="0" indent="0" algn="ctr">
              <a:buNone/>
            </a:pPr>
            <a:r>
              <a:rPr lang="en-US" sz="1300" b="1" dirty="0">
                <a:solidFill>
                  <a:srgbClr val="14213D"/>
                </a:solidFill>
              </a:rPr>
              <a:t>5</a:t>
            </a:r>
            <a:endParaRPr lang="en-US" sz="1300" dirty="0"/>
          </a:p>
        </p:txBody>
      </p:sp>
      <p:sp>
        <p:nvSpPr>
          <p:cNvPr id="23" name="Text 21"/>
          <p:cNvSpPr/>
          <p:nvPr/>
        </p:nvSpPr>
        <p:spPr>
          <a:xfrm>
            <a:off x="1051560" y="3346704"/>
            <a:ext cx="7406640" cy="329184"/>
          </a:xfrm>
          <a:prstGeom prst="rect">
            <a:avLst/>
          </a:prstGeom>
          <a:noFill/>
          <a:ln/>
        </p:spPr>
        <p:txBody>
          <a:bodyPr wrap="square" lIns="0" tIns="0" rIns="0" bIns="0" rtlCol="0" anchor="ctr"/>
          <a:lstStyle/>
          <a:p>
            <a:pPr marL="0" indent="0">
              <a:buNone/>
            </a:pPr>
            <a:r>
              <a:rPr lang="en-US" sz="1400" dirty="0">
                <a:solidFill>
                  <a:srgbClr val="14213D"/>
                </a:solidFill>
                <a:latin typeface="Calibri" pitchFamily="34" charset="0"/>
                <a:ea typeface="Calibri" pitchFamily="34" charset="-122"/>
                <a:cs typeface="Calibri" pitchFamily="34" charset="-120"/>
              </a:rPr>
              <a:t>Your State's Legal Framework</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4213D"/>
        </a:solidFill>
        <a:effectLst/>
      </p:bgPr>
    </p:bg>
    <p:spTree>
      <p:nvGrpSpPr>
        <p:cNvPr id="1" name=""/>
        <p:cNvGrpSpPr/>
        <p:nvPr/>
      </p:nvGrpSpPr>
      <p:grpSpPr>
        <a:xfrm>
          <a:off x="0" y="0"/>
          <a:ext cx="0" cy="0"/>
          <a:chOff x="0" y="0"/>
          <a:chExt cx="0" cy="0"/>
        </a:xfrm>
      </p:grpSpPr>
      <p:sp>
        <p:nvSpPr>
          <p:cNvPr id="2" name="Text 0"/>
          <p:cNvSpPr/>
          <p:nvPr/>
        </p:nvSpPr>
        <p:spPr>
          <a:xfrm>
            <a:off x="411480" y="164592"/>
            <a:ext cx="8321040" cy="530352"/>
          </a:xfrm>
          <a:prstGeom prst="rect">
            <a:avLst/>
          </a:prstGeom>
          <a:noFill/>
          <a:ln/>
        </p:spPr>
        <p:txBody>
          <a:bodyPr wrap="square" rtlCol="0" anchor="ctr"/>
          <a:lstStyle/>
          <a:p>
            <a:pPr marL="0" indent="0">
              <a:buNone/>
            </a:pPr>
            <a:r>
              <a:rPr lang="en-US" sz="2800" b="1" dirty="0">
                <a:solidFill>
                  <a:srgbClr val="FFFFFF"/>
                </a:solidFill>
                <a:latin typeface="Georgia" pitchFamily="34" charset="0"/>
                <a:ea typeface="Georgia" pitchFamily="34" charset="-122"/>
                <a:cs typeface="Georgia" pitchFamily="34" charset="-120"/>
              </a:rPr>
              <a:t>What an Executive Evaluation Looks Like</a:t>
            </a:r>
            <a:endParaRPr lang="en-US" sz="2800" dirty="0"/>
          </a:p>
        </p:txBody>
      </p:sp>
      <p:sp>
        <p:nvSpPr>
          <p:cNvPr id="3" name="Shape 1"/>
          <p:cNvSpPr/>
          <p:nvPr/>
        </p:nvSpPr>
        <p:spPr>
          <a:xfrm>
            <a:off x="411480" y="713232"/>
            <a:ext cx="8321040" cy="36576"/>
          </a:xfrm>
          <a:prstGeom prst="rect">
            <a:avLst/>
          </a:prstGeom>
          <a:solidFill>
            <a:srgbClr val="FCA311"/>
          </a:solidFill>
          <a:ln w="12700">
            <a:solidFill>
              <a:srgbClr val="FCA311"/>
            </a:solidFill>
            <a:prstDash val="solid"/>
          </a:ln>
        </p:spPr>
        <p:txBody>
          <a:bodyPr/>
          <a:lstStyle/>
          <a:p>
            <a:endParaRPr lang="en-US"/>
          </a:p>
        </p:txBody>
      </p:sp>
      <p:sp>
        <p:nvSpPr>
          <p:cNvPr id="4" name="Text 2"/>
          <p:cNvSpPr/>
          <p:nvPr/>
        </p:nvSpPr>
        <p:spPr>
          <a:xfrm>
            <a:off x="411480" y="850392"/>
            <a:ext cx="8321040" cy="320040"/>
          </a:xfrm>
          <a:prstGeom prst="rect">
            <a:avLst/>
          </a:prstGeom>
          <a:noFill/>
          <a:ln/>
        </p:spPr>
        <p:txBody>
          <a:bodyPr wrap="square" rtlCol="0" anchor="ctr"/>
          <a:lstStyle/>
          <a:p>
            <a:pPr marL="0" indent="0">
              <a:buNone/>
            </a:pPr>
            <a:r>
              <a:rPr lang="en-US" sz="1350" i="1" dirty="0">
                <a:solidFill>
                  <a:srgbClr val="A8DADC"/>
                </a:solidFill>
                <a:latin typeface="Calibri" pitchFamily="34" charset="0"/>
                <a:ea typeface="Calibri" pitchFamily="34" charset="-122"/>
                <a:cs typeface="Calibri" pitchFamily="34" charset="-120"/>
              </a:rPr>
              <a:t>The superintendent is evaluated as an executive — on organizational outcomes, not task completion.</a:t>
            </a:r>
            <a:endParaRPr lang="en-US" sz="1350" dirty="0"/>
          </a:p>
        </p:txBody>
      </p:sp>
      <p:sp>
        <p:nvSpPr>
          <p:cNvPr id="5" name="Shape 3"/>
          <p:cNvSpPr/>
          <p:nvPr/>
        </p:nvSpPr>
        <p:spPr>
          <a:xfrm>
            <a:off x="411480" y="1234440"/>
            <a:ext cx="3977640" cy="347472"/>
          </a:xfrm>
          <a:prstGeom prst="rect">
            <a:avLst/>
          </a:prstGeom>
          <a:solidFill>
            <a:srgbClr val="FCA311"/>
          </a:solidFill>
          <a:ln w="12700">
            <a:solidFill>
              <a:srgbClr val="FCA311"/>
            </a:solidFill>
            <a:prstDash val="solid"/>
          </a:ln>
        </p:spPr>
        <p:txBody>
          <a:bodyPr/>
          <a:lstStyle/>
          <a:p>
            <a:endParaRPr lang="en-US"/>
          </a:p>
        </p:txBody>
      </p:sp>
      <p:sp>
        <p:nvSpPr>
          <p:cNvPr id="6" name="Text 4"/>
          <p:cNvSpPr/>
          <p:nvPr/>
        </p:nvSpPr>
        <p:spPr>
          <a:xfrm>
            <a:off x="411480" y="1234440"/>
            <a:ext cx="3977640" cy="347472"/>
          </a:xfrm>
          <a:prstGeom prst="rect">
            <a:avLst/>
          </a:prstGeom>
          <a:noFill/>
          <a:ln/>
        </p:spPr>
        <p:txBody>
          <a:bodyPr wrap="square" lIns="0" tIns="0" rIns="0" bIns="0" rtlCol="0" anchor="ctr"/>
          <a:lstStyle/>
          <a:p>
            <a:pPr marL="0" indent="0" algn="ctr">
              <a:buNone/>
            </a:pPr>
            <a:r>
              <a:rPr lang="en-US" sz="1000" b="1" kern="0" spc="50" dirty="0">
                <a:solidFill>
                  <a:srgbClr val="14213D"/>
                </a:solidFill>
                <a:latin typeface="Calibri" pitchFamily="34" charset="0"/>
                <a:ea typeface="Calibri" pitchFamily="34" charset="-122"/>
                <a:cs typeface="Calibri" pitchFamily="34" charset="-120"/>
              </a:rPr>
              <a:t>AS AN EXECUTIVE, THEY ARE EVALUATED ON</a:t>
            </a:r>
            <a:endParaRPr lang="en-US" sz="1000" dirty="0"/>
          </a:p>
        </p:txBody>
      </p:sp>
      <p:sp>
        <p:nvSpPr>
          <p:cNvPr id="7" name="Shape 5"/>
          <p:cNvSpPr/>
          <p:nvPr/>
        </p:nvSpPr>
        <p:spPr>
          <a:xfrm>
            <a:off x="4526280" y="1234440"/>
            <a:ext cx="4206240" cy="347472"/>
          </a:xfrm>
          <a:prstGeom prst="rect">
            <a:avLst/>
          </a:prstGeom>
          <a:solidFill>
            <a:srgbClr val="1E3054"/>
          </a:solidFill>
          <a:ln w="12700">
            <a:solidFill>
              <a:srgbClr val="A8DADC"/>
            </a:solidFill>
            <a:prstDash val="solid"/>
          </a:ln>
        </p:spPr>
        <p:txBody>
          <a:bodyPr/>
          <a:lstStyle/>
          <a:p>
            <a:endParaRPr lang="en-US"/>
          </a:p>
        </p:txBody>
      </p:sp>
      <p:sp>
        <p:nvSpPr>
          <p:cNvPr id="8" name="Text 6"/>
          <p:cNvSpPr/>
          <p:nvPr/>
        </p:nvSpPr>
        <p:spPr>
          <a:xfrm>
            <a:off x="4526280" y="1234440"/>
            <a:ext cx="4206240" cy="347472"/>
          </a:xfrm>
          <a:prstGeom prst="rect">
            <a:avLst/>
          </a:prstGeom>
          <a:noFill/>
          <a:ln/>
        </p:spPr>
        <p:txBody>
          <a:bodyPr wrap="square" lIns="0" tIns="0" rIns="0" bIns="0" rtlCol="0" anchor="ctr"/>
          <a:lstStyle/>
          <a:p>
            <a:pPr marL="0" indent="0" algn="ctr">
              <a:buNone/>
            </a:pPr>
            <a:r>
              <a:rPr lang="en-US" sz="1000" b="1" kern="0" spc="50" dirty="0">
                <a:solidFill>
                  <a:srgbClr val="A8DADC"/>
                </a:solidFill>
                <a:latin typeface="Calibri" pitchFamily="34" charset="0"/>
                <a:ea typeface="Calibri" pitchFamily="34" charset="-122"/>
                <a:cs typeface="Calibri" pitchFamily="34" charset="-120"/>
              </a:rPr>
              <a:t>WHAT THAT MEANS FOR THE BOARD</a:t>
            </a:r>
            <a:endParaRPr lang="en-US" sz="1000" dirty="0"/>
          </a:p>
        </p:txBody>
      </p:sp>
      <p:sp>
        <p:nvSpPr>
          <p:cNvPr id="9" name="Shape 7"/>
          <p:cNvSpPr/>
          <p:nvPr/>
        </p:nvSpPr>
        <p:spPr>
          <a:xfrm>
            <a:off x="411480" y="1581912"/>
            <a:ext cx="3977640" cy="539496"/>
          </a:xfrm>
          <a:prstGeom prst="rect">
            <a:avLst/>
          </a:prstGeom>
          <a:solidFill>
            <a:srgbClr val="1A2744"/>
          </a:solidFill>
          <a:ln w="12700">
            <a:solidFill>
              <a:srgbClr val="243560"/>
            </a:solidFill>
            <a:prstDash val="solid"/>
          </a:ln>
        </p:spPr>
        <p:txBody>
          <a:bodyPr/>
          <a:lstStyle/>
          <a:p>
            <a:endParaRPr lang="en-US"/>
          </a:p>
        </p:txBody>
      </p:sp>
      <p:sp>
        <p:nvSpPr>
          <p:cNvPr id="10" name="Shape 8"/>
          <p:cNvSpPr/>
          <p:nvPr/>
        </p:nvSpPr>
        <p:spPr>
          <a:xfrm>
            <a:off x="4526280" y="1581912"/>
            <a:ext cx="4206240" cy="539496"/>
          </a:xfrm>
          <a:prstGeom prst="rect">
            <a:avLst/>
          </a:prstGeom>
          <a:solidFill>
            <a:srgbClr val="182038"/>
          </a:solidFill>
          <a:ln w="12700">
            <a:solidFill>
              <a:srgbClr val="243560"/>
            </a:solidFill>
            <a:prstDash val="solid"/>
          </a:ln>
        </p:spPr>
        <p:txBody>
          <a:bodyPr/>
          <a:lstStyle/>
          <a:p>
            <a:endParaRPr lang="en-US"/>
          </a:p>
        </p:txBody>
      </p:sp>
      <p:sp>
        <p:nvSpPr>
          <p:cNvPr id="11" name="Shape 9"/>
          <p:cNvSpPr/>
          <p:nvPr/>
        </p:nvSpPr>
        <p:spPr>
          <a:xfrm>
            <a:off x="411480" y="1581912"/>
            <a:ext cx="54864" cy="539496"/>
          </a:xfrm>
          <a:prstGeom prst="rect">
            <a:avLst/>
          </a:prstGeom>
          <a:solidFill>
            <a:srgbClr val="FCA311"/>
          </a:solidFill>
          <a:ln w="12700">
            <a:solidFill>
              <a:srgbClr val="FCA311"/>
            </a:solidFill>
            <a:prstDash val="solid"/>
          </a:ln>
        </p:spPr>
        <p:txBody>
          <a:bodyPr/>
          <a:lstStyle/>
          <a:p>
            <a:endParaRPr lang="en-US"/>
          </a:p>
        </p:txBody>
      </p:sp>
      <p:sp>
        <p:nvSpPr>
          <p:cNvPr id="12" name="Text 10"/>
          <p:cNvSpPr/>
          <p:nvPr/>
        </p:nvSpPr>
        <p:spPr>
          <a:xfrm>
            <a:off x="566928" y="1636776"/>
            <a:ext cx="3749040" cy="457200"/>
          </a:xfrm>
          <a:prstGeom prst="rect">
            <a:avLst/>
          </a:prstGeom>
          <a:noFill/>
          <a:ln/>
        </p:spPr>
        <p:txBody>
          <a:bodyPr wrap="square"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Organizational outcomes and mission results — not individual effort</a:t>
            </a:r>
            <a:endParaRPr lang="en-US" sz="1150" dirty="0"/>
          </a:p>
        </p:txBody>
      </p:sp>
      <p:sp>
        <p:nvSpPr>
          <p:cNvPr id="13" name="Text 11"/>
          <p:cNvSpPr/>
          <p:nvPr/>
        </p:nvSpPr>
        <p:spPr>
          <a:xfrm>
            <a:off x="4645152" y="1636776"/>
            <a:ext cx="3977640" cy="457200"/>
          </a:xfrm>
          <a:prstGeom prst="rect">
            <a:avLst/>
          </a:prstGeom>
          <a:noFill/>
          <a:ln/>
        </p:spPr>
        <p:txBody>
          <a:bodyPr wrap="square" rtlCol="0" anchor="ctr"/>
          <a:lstStyle/>
          <a:p>
            <a:pPr marL="0" indent="0">
              <a:buNone/>
            </a:pPr>
            <a:r>
              <a:rPr lang="en-US" sz="1100" i="1" dirty="0">
                <a:solidFill>
                  <a:srgbClr val="A8DADC"/>
                </a:solidFill>
                <a:latin typeface="Calibri" pitchFamily="34" charset="0"/>
                <a:ea typeface="Calibri" pitchFamily="34" charset="-122"/>
                <a:cs typeface="Calibri" pitchFamily="34" charset="-120"/>
              </a:rPr>
              <a:t>Measure whether students are better off, not whether the superintendent was busy</a:t>
            </a:r>
            <a:endParaRPr lang="en-US" sz="1100" dirty="0"/>
          </a:p>
        </p:txBody>
      </p:sp>
      <p:sp>
        <p:nvSpPr>
          <p:cNvPr id="14" name="Shape 12"/>
          <p:cNvSpPr/>
          <p:nvPr/>
        </p:nvSpPr>
        <p:spPr>
          <a:xfrm>
            <a:off x="411480" y="2148840"/>
            <a:ext cx="3977640" cy="539496"/>
          </a:xfrm>
          <a:prstGeom prst="rect">
            <a:avLst/>
          </a:prstGeom>
          <a:solidFill>
            <a:srgbClr val="1E3054"/>
          </a:solidFill>
          <a:ln w="12700">
            <a:solidFill>
              <a:srgbClr val="243560"/>
            </a:solidFill>
            <a:prstDash val="solid"/>
          </a:ln>
        </p:spPr>
        <p:txBody>
          <a:bodyPr/>
          <a:lstStyle/>
          <a:p>
            <a:endParaRPr lang="en-US"/>
          </a:p>
        </p:txBody>
      </p:sp>
      <p:sp>
        <p:nvSpPr>
          <p:cNvPr id="15" name="Shape 13"/>
          <p:cNvSpPr/>
          <p:nvPr/>
        </p:nvSpPr>
        <p:spPr>
          <a:xfrm>
            <a:off x="4526280" y="2148840"/>
            <a:ext cx="4206240" cy="539496"/>
          </a:xfrm>
          <a:prstGeom prst="rect">
            <a:avLst/>
          </a:prstGeom>
          <a:solidFill>
            <a:srgbClr val="182038"/>
          </a:solidFill>
          <a:ln w="12700">
            <a:solidFill>
              <a:srgbClr val="243560"/>
            </a:solidFill>
            <a:prstDash val="solid"/>
          </a:ln>
        </p:spPr>
        <p:txBody>
          <a:bodyPr/>
          <a:lstStyle/>
          <a:p>
            <a:endParaRPr lang="en-US"/>
          </a:p>
        </p:txBody>
      </p:sp>
      <p:sp>
        <p:nvSpPr>
          <p:cNvPr id="16" name="Shape 14"/>
          <p:cNvSpPr/>
          <p:nvPr/>
        </p:nvSpPr>
        <p:spPr>
          <a:xfrm>
            <a:off x="411480" y="2148840"/>
            <a:ext cx="54864" cy="539496"/>
          </a:xfrm>
          <a:prstGeom prst="rect">
            <a:avLst/>
          </a:prstGeom>
          <a:solidFill>
            <a:srgbClr val="FCA311"/>
          </a:solidFill>
          <a:ln w="12700">
            <a:solidFill>
              <a:srgbClr val="FCA311"/>
            </a:solidFill>
            <a:prstDash val="solid"/>
          </a:ln>
        </p:spPr>
        <p:txBody>
          <a:bodyPr/>
          <a:lstStyle/>
          <a:p>
            <a:endParaRPr lang="en-US"/>
          </a:p>
        </p:txBody>
      </p:sp>
      <p:sp>
        <p:nvSpPr>
          <p:cNvPr id="17" name="Text 15"/>
          <p:cNvSpPr/>
          <p:nvPr/>
        </p:nvSpPr>
        <p:spPr>
          <a:xfrm>
            <a:off x="566928" y="2203704"/>
            <a:ext cx="3749040" cy="457200"/>
          </a:xfrm>
          <a:prstGeom prst="rect">
            <a:avLst/>
          </a:prstGeom>
          <a:noFill/>
          <a:ln/>
        </p:spPr>
        <p:txBody>
          <a:bodyPr wrap="square"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Scope of the entire organization's academic performance</a:t>
            </a:r>
            <a:endParaRPr lang="en-US" sz="1150" dirty="0"/>
          </a:p>
        </p:txBody>
      </p:sp>
      <p:sp>
        <p:nvSpPr>
          <p:cNvPr id="18" name="Text 16"/>
          <p:cNvSpPr/>
          <p:nvPr/>
        </p:nvSpPr>
        <p:spPr>
          <a:xfrm>
            <a:off x="4645152" y="2203704"/>
            <a:ext cx="3977640" cy="457200"/>
          </a:xfrm>
          <a:prstGeom prst="rect">
            <a:avLst/>
          </a:prstGeom>
          <a:noFill/>
          <a:ln/>
        </p:spPr>
        <p:txBody>
          <a:bodyPr wrap="square" rtlCol="0" anchor="ctr"/>
          <a:lstStyle/>
          <a:p>
            <a:pPr marL="0" indent="0">
              <a:buNone/>
            </a:pPr>
            <a:r>
              <a:rPr lang="en-US" sz="1100" i="1" dirty="0">
                <a:solidFill>
                  <a:srgbClr val="A8DADC"/>
                </a:solidFill>
                <a:latin typeface="Calibri" pitchFamily="34" charset="0"/>
                <a:ea typeface="Calibri" pitchFamily="34" charset="-122"/>
                <a:cs typeface="Calibri" pitchFamily="34" charset="-120"/>
              </a:rPr>
              <a:t>District-wide results are the scorecard — not just what the superintendent personally did</a:t>
            </a:r>
            <a:endParaRPr lang="en-US" sz="1100" dirty="0"/>
          </a:p>
        </p:txBody>
      </p:sp>
      <p:sp>
        <p:nvSpPr>
          <p:cNvPr id="19" name="Shape 17"/>
          <p:cNvSpPr/>
          <p:nvPr/>
        </p:nvSpPr>
        <p:spPr>
          <a:xfrm>
            <a:off x="411480" y="2715768"/>
            <a:ext cx="3977640" cy="539496"/>
          </a:xfrm>
          <a:prstGeom prst="rect">
            <a:avLst/>
          </a:prstGeom>
          <a:solidFill>
            <a:srgbClr val="1A2744"/>
          </a:solidFill>
          <a:ln w="12700">
            <a:solidFill>
              <a:srgbClr val="243560"/>
            </a:solidFill>
            <a:prstDash val="solid"/>
          </a:ln>
        </p:spPr>
        <p:txBody>
          <a:bodyPr/>
          <a:lstStyle/>
          <a:p>
            <a:endParaRPr lang="en-US"/>
          </a:p>
        </p:txBody>
      </p:sp>
      <p:sp>
        <p:nvSpPr>
          <p:cNvPr id="20" name="Shape 18"/>
          <p:cNvSpPr/>
          <p:nvPr/>
        </p:nvSpPr>
        <p:spPr>
          <a:xfrm>
            <a:off x="4526280" y="2715768"/>
            <a:ext cx="4206240" cy="539496"/>
          </a:xfrm>
          <a:prstGeom prst="rect">
            <a:avLst/>
          </a:prstGeom>
          <a:solidFill>
            <a:srgbClr val="182038"/>
          </a:solidFill>
          <a:ln w="12700">
            <a:solidFill>
              <a:srgbClr val="243560"/>
            </a:solidFill>
            <a:prstDash val="solid"/>
          </a:ln>
        </p:spPr>
        <p:txBody>
          <a:bodyPr/>
          <a:lstStyle/>
          <a:p>
            <a:endParaRPr lang="en-US"/>
          </a:p>
        </p:txBody>
      </p:sp>
      <p:sp>
        <p:nvSpPr>
          <p:cNvPr id="21" name="Shape 19"/>
          <p:cNvSpPr/>
          <p:nvPr/>
        </p:nvSpPr>
        <p:spPr>
          <a:xfrm>
            <a:off x="411480" y="2715768"/>
            <a:ext cx="54864" cy="539496"/>
          </a:xfrm>
          <a:prstGeom prst="rect">
            <a:avLst/>
          </a:prstGeom>
          <a:solidFill>
            <a:srgbClr val="FCA311"/>
          </a:solidFill>
          <a:ln w="12700">
            <a:solidFill>
              <a:srgbClr val="FCA311"/>
            </a:solidFill>
            <a:prstDash val="solid"/>
          </a:ln>
        </p:spPr>
        <p:txBody>
          <a:bodyPr/>
          <a:lstStyle/>
          <a:p>
            <a:endParaRPr lang="en-US"/>
          </a:p>
        </p:txBody>
      </p:sp>
      <p:sp>
        <p:nvSpPr>
          <p:cNvPr id="22" name="Text 20"/>
          <p:cNvSpPr/>
          <p:nvPr/>
        </p:nvSpPr>
        <p:spPr>
          <a:xfrm>
            <a:off x="566928" y="2770632"/>
            <a:ext cx="3749040" cy="457200"/>
          </a:xfrm>
          <a:prstGeom prst="rect">
            <a:avLst/>
          </a:prstGeom>
          <a:noFill/>
          <a:ln/>
        </p:spPr>
        <p:txBody>
          <a:bodyPr wrap="square"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Strategic goals, outcome data, and community trust</a:t>
            </a:r>
            <a:endParaRPr lang="en-US" sz="1150" dirty="0"/>
          </a:p>
        </p:txBody>
      </p:sp>
      <p:sp>
        <p:nvSpPr>
          <p:cNvPr id="23" name="Text 21"/>
          <p:cNvSpPr/>
          <p:nvPr/>
        </p:nvSpPr>
        <p:spPr>
          <a:xfrm>
            <a:off x="4645152" y="2770632"/>
            <a:ext cx="3977640" cy="457200"/>
          </a:xfrm>
          <a:prstGeom prst="rect">
            <a:avLst/>
          </a:prstGeom>
          <a:noFill/>
          <a:ln/>
        </p:spPr>
        <p:txBody>
          <a:bodyPr wrap="square" rtlCol="0" anchor="ctr"/>
          <a:lstStyle/>
          <a:p>
            <a:pPr marL="0" indent="0">
              <a:buNone/>
            </a:pPr>
            <a:r>
              <a:rPr lang="en-US" sz="1100" i="1" dirty="0">
                <a:solidFill>
                  <a:srgbClr val="A8DADC"/>
                </a:solidFill>
                <a:latin typeface="Calibri" pitchFamily="34" charset="0"/>
                <a:ea typeface="Calibri" pitchFamily="34" charset="-122"/>
                <a:cs typeface="Calibri" pitchFamily="34" charset="-120"/>
              </a:rPr>
              <a:t>Competency checklists alone aren't enough — criteria must connect to student outcomes</a:t>
            </a:r>
            <a:endParaRPr lang="en-US" sz="1100" dirty="0"/>
          </a:p>
        </p:txBody>
      </p:sp>
      <p:sp>
        <p:nvSpPr>
          <p:cNvPr id="24" name="Shape 22"/>
          <p:cNvSpPr/>
          <p:nvPr/>
        </p:nvSpPr>
        <p:spPr>
          <a:xfrm>
            <a:off x="411480" y="3282696"/>
            <a:ext cx="3977640" cy="539496"/>
          </a:xfrm>
          <a:prstGeom prst="rect">
            <a:avLst/>
          </a:prstGeom>
          <a:solidFill>
            <a:srgbClr val="1E3054"/>
          </a:solidFill>
          <a:ln w="12700">
            <a:solidFill>
              <a:srgbClr val="243560"/>
            </a:solidFill>
            <a:prstDash val="solid"/>
          </a:ln>
        </p:spPr>
        <p:txBody>
          <a:bodyPr/>
          <a:lstStyle/>
          <a:p>
            <a:endParaRPr lang="en-US"/>
          </a:p>
        </p:txBody>
      </p:sp>
      <p:sp>
        <p:nvSpPr>
          <p:cNvPr id="25" name="Shape 23"/>
          <p:cNvSpPr/>
          <p:nvPr/>
        </p:nvSpPr>
        <p:spPr>
          <a:xfrm>
            <a:off x="4526280" y="3282696"/>
            <a:ext cx="4206240" cy="539496"/>
          </a:xfrm>
          <a:prstGeom prst="rect">
            <a:avLst/>
          </a:prstGeom>
          <a:solidFill>
            <a:srgbClr val="182038"/>
          </a:solidFill>
          <a:ln w="12700">
            <a:solidFill>
              <a:srgbClr val="243560"/>
            </a:solidFill>
            <a:prstDash val="solid"/>
          </a:ln>
        </p:spPr>
        <p:txBody>
          <a:bodyPr/>
          <a:lstStyle/>
          <a:p>
            <a:endParaRPr lang="en-US"/>
          </a:p>
        </p:txBody>
      </p:sp>
      <p:sp>
        <p:nvSpPr>
          <p:cNvPr id="26" name="Shape 24"/>
          <p:cNvSpPr/>
          <p:nvPr/>
        </p:nvSpPr>
        <p:spPr>
          <a:xfrm>
            <a:off x="411480" y="3282696"/>
            <a:ext cx="54864" cy="539496"/>
          </a:xfrm>
          <a:prstGeom prst="rect">
            <a:avLst/>
          </a:prstGeom>
          <a:solidFill>
            <a:srgbClr val="FCA311"/>
          </a:solidFill>
          <a:ln w="12700">
            <a:solidFill>
              <a:srgbClr val="FCA311"/>
            </a:solidFill>
            <a:prstDash val="solid"/>
          </a:ln>
        </p:spPr>
        <p:txBody>
          <a:bodyPr/>
          <a:lstStyle/>
          <a:p>
            <a:endParaRPr lang="en-US"/>
          </a:p>
        </p:txBody>
      </p:sp>
      <p:sp>
        <p:nvSpPr>
          <p:cNvPr id="27" name="Text 25"/>
          <p:cNvSpPr/>
          <p:nvPr/>
        </p:nvSpPr>
        <p:spPr>
          <a:xfrm>
            <a:off x="566928" y="3337560"/>
            <a:ext cx="3749040" cy="457200"/>
          </a:xfrm>
          <a:prstGeom prst="rect">
            <a:avLst/>
          </a:prstGeom>
          <a:noFill/>
          <a:ln/>
        </p:spPr>
        <p:txBody>
          <a:bodyPr wrap="square" rtlCol="0" anchor="ctr"/>
          <a:lstStyle/>
          <a:p>
            <a:pPr marL="0" indent="0">
              <a:buNone/>
            </a:pPr>
            <a:r>
              <a:rPr lang="en-US" sz="1150" b="1" dirty="0">
                <a:solidFill>
                  <a:srgbClr val="FFFFFF"/>
                </a:solidFill>
                <a:latin typeface="Calibri" pitchFamily="34" charset="0"/>
                <a:ea typeface="Calibri" pitchFamily="34" charset="-122"/>
                <a:cs typeface="Calibri" pitchFamily="34" charset="-120"/>
              </a:rPr>
              <a:t>Accountability to a governance body and the public</a:t>
            </a:r>
            <a:endParaRPr lang="en-US" sz="1150" dirty="0"/>
          </a:p>
        </p:txBody>
      </p:sp>
      <p:sp>
        <p:nvSpPr>
          <p:cNvPr id="28" name="Text 26"/>
          <p:cNvSpPr/>
          <p:nvPr/>
        </p:nvSpPr>
        <p:spPr>
          <a:xfrm>
            <a:off x="4645152" y="3337560"/>
            <a:ext cx="3977640" cy="457200"/>
          </a:xfrm>
          <a:prstGeom prst="rect">
            <a:avLst/>
          </a:prstGeom>
          <a:noFill/>
          <a:ln/>
        </p:spPr>
        <p:txBody>
          <a:bodyPr wrap="square" rtlCol="0" anchor="ctr"/>
          <a:lstStyle/>
          <a:p>
            <a:pPr marL="0" indent="0">
              <a:buNone/>
            </a:pPr>
            <a:r>
              <a:rPr lang="en-US" sz="1100" i="1" dirty="0">
                <a:solidFill>
                  <a:srgbClr val="A8DADC"/>
                </a:solidFill>
                <a:latin typeface="Calibri" pitchFamily="34" charset="0"/>
                <a:ea typeface="Calibri" pitchFamily="34" charset="-122"/>
                <a:cs typeface="Calibri" pitchFamily="34" charset="-120"/>
              </a:rPr>
              <a:t>The board isn't a supervisor — it's the governance authority accountable to the community</a:t>
            </a:r>
            <a:endParaRPr lang="en-US" sz="1100" dirty="0"/>
          </a:p>
        </p:txBody>
      </p:sp>
      <p:sp>
        <p:nvSpPr>
          <p:cNvPr id="29" name="Shape 27"/>
          <p:cNvSpPr/>
          <p:nvPr/>
        </p:nvSpPr>
        <p:spPr>
          <a:xfrm>
            <a:off x="411480" y="3941064"/>
            <a:ext cx="8732520" cy="274320"/>
          </a:xfrm>
          <a:prstGeom prst="rect">
            <a:avLst/>
          </a:prstGeom>
          <a:solidFill>
            <a:srgbClr val="14213D"/>
          </a:solidFill>
          <a:ln w="12700">
            <a:solidFill>
              <a:srgbClr val="14213D"/>
            </a:solidFill>
            <a:prstDash val="solid"/>
          </a:ln>
        </p:spPr>
        <p:txBody>
          <a:bodyPr/>
          <a:lstStyle/>
          <a:p>
            <a:endParaRPr lang="en-US"/>
          </a:p>
        </p:txBody>
      </p:sp>
      <p:sp>
        <p:nvSpPr>
          <p:cNvPr id="30" name="Text 28"/>
          <p:cNvSpPr/>
          <p:nvPr/>
        </p:nvSpPr>
        <p:spPr>
          <a:xfrm>
            <a:off x="548640" y="3941064"/>
            <a:ext cx="8503920" cy="274320"/>
          </a:xfrm>
          <a:prstGeom prst="rect">
            <a:avLst/>
          </a:prstGeom>
          <a:noFill/>
          <a:ln/>
        </p:spPr>
        <p:txBody>
          <a:bodyPr wrap="square" lIns="0" tIns="0" rIns="0" bIns="0" rtlCol="0" anchor="ctr"/>
          <a:lstStyle/>
          <a:p>
            <a:pPr marL="0" indent="0">
              <a:buNone/>
            </a:pPr>
            <a:r>
              <a:rPr lang="en-US" sz="900" b="1" kern="0" spc="100" dirty="0">
                <a:solidFill>
                  <a:srgbClr val="FCA311"/>
                </a:solidFill>
                <a:latin typeface="Calibri" pitchFamily="34" charset="0"/>
                <a:ea typeface="Calibri" pitchFamily="34" charset="-122"/>
                <a:cs typeface="Calibri" pitchFamily="34" charset="-120"/>
              </a:rPr>
              <a:t>A STRONG EVALUATION ALSO HAS:</a:t>
            </a:r>
            <a:endParaRPr lang="en-US" sz="900" dirty="0"/>
          </a:p>
        </p:txBody>
      </p:sp>
      <p:sp>
        <p:nvSpPr>
          <p:cNvPr id="31" name="Shape 29"/>
          <p:cNvSpPr/>
          <p:nvPr/>
        </p:nvSpPr>
        <p:spPr>
          <a:xfrm>
            <a:off x="411480" y="4242816"/>
            <a:ext cx="1609344" cy="804672"/>
          </a:xfrm>
          <a:prstGeom prst="rect">
            <a:avLst/>
          </a:prstGeom>
          <a:solidFill>
            <a:srgbClr val="1A2744"/>
          </a:solidFill>
          <a:ln w="12700">
            <a:solidFill>
              <a:srgbClr val="243560"/>
            </a:solidFill>
            <a:prstDash val="solid"/>
          </a:ln>
        </p:spPr>
        <p:txBody>
          <a:bodyPr/>
          <a:lstStyle/>
          <a:p>
            <a:endParaRPr lang="en-US"/>
          </a:p>
        </p:txBody>
      </p:sp>
      <p:sp>
        <p:nvSpPr>
          <p:cNvPr id="32" name="Shape 30"/>
          <p:cNvSpPr/>
          <p:nvPr/>
        </p:nvSpPr>
        <p:spPr>
          <a:xfrm>
            <a:off x="484632" y="4297680"/>
            <a:ext cx="237744" cy="237744"/>
          </a:xfrm>
          <a:prstGeom prst="ellipse">
            <a:avLst/>
          </a:prstGeom>
          <a:solidFill>
            <a:srgbClr val="FCA311"/>
          </a:solidFill>
          <a:ln w="12700">
            <a:solidFill>
              <a:srgbClr val="FCA311"/>
            </a:solidFill>
            <a:prstDash val="solid"/>
          </a:ln>
        </p:spPr>
        <p:txBody>
          <a:bodyPr/>
          <a:lstStyle/>
          <a:p>
            <a:endParaRPr lang="en-US"/>
          </a:p>
        </p:txBody>
      </p:sp>
      <p:sp>
        <p:nvSpPr>
          <p:cNvPr id="33" name="Text 31"/>
          <p:cNvSpPr/>
          <p:nvPr/>
        </p:nvSpPr>
        <p:spPr>
          <a:xfrm>
            <a:off x="484632" y="4297680"/>
            <a:ext cx="237744" cy="237744"/>
          </a:xfrm>
          <a:prstGeom prst="rect">
            <a:avLst/>
          </a:prstGeom>
          <a:noFill/>
          <a:ln/>
        </p:spPr>
        <p:txBody>
          <a:bodyPr wrap="square" lIns="0" tIns="0" rIns="0" bIns="0" rtlCol="0" anchor="ctr"/>
          <a:lstStyle/>
          <a:p>
            <a:pPr marL="0" indent="0" algn="ctr">
              <a:buNone/>
            </a:pPr>
            <a:r>
              <a:rPr lang="en-US" sz="1000" b="1" dirty="0">
                <a:solidFill>
                  <a:srgbClr val="14213D"/>
                </a:solidFill>
              </a:rPr>
              <a:t>1</a:t>
            </a:r>
            <a:endParaRPr lang="en-US" sz="1000" dirty="0"/>
          </a:p>
        </p:txBody>
      </p:sp>
      <p:sp>
        <p:nvSpPr>
          <p:cNvPr id="34" name="Text 32"/>
          <p:cNvSpPr/>
          <p:nvPr/>
        </p:nvSpPr>
        <p:spPr>
          <a:xfrm>
            <a:off x="795528" y="4297680"/>
            <a:ext cx="1188720" cy="347472"/>
          </a:xfrm>
          <a:prstGeom prst="rect">
            <a:avLst/>
          </a:prstGeom>
          <a:noFill/>
          <a:ln/>
        </p:spPr>
        <p:txBody>
          <a:bodyPr wrap="square"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Written criteria set in advance</a:t>
            </a:r>
            <a:endParaRPr lang="en-US" sz="1050" dirty="0"/>
          </a:p>
        </p:txBody>
      </p:sp>
      <p:sp>
        <p:nvSpPr>
          <p:cNvPr id="35" name="Text 33"/>
          <p:cNvSpPr/>
          <p:nvPr/>
        </p:nvSpPr>
        <p:spPr>
          <a:xfrm>
            <a:off x="795528" y="4681728"/>
            <a:ext cx="1188720" cy="292608"/>
          </a:xfrm>
          <a:prstGeom prst="rect">
            <a:avLst/>
          </a:prstGeom>
          <a:noFill/>
          <a:ln/>
        </p:spPr>
        <p:txBody>
          <a:bodyPr wrap="square" rtlCol="0" anchor="ctr"/>
          <a:lstStyle/>
          <a:p>
            <a:pPr marL="0" indent="0">
              <a:buNone/>
            </a:pPr>
            <a:r>
              <a:rPr lang="en-US" sz="1000" i="1" dirty="0">
                <a:solidFill>
                  <a:srgbClr val="A8DADC"/>
                </a:solidFill>
                <a:latin typeface="Calibri" pitchFamily="34" charset="0"/>
                <a:ea typeface="Calibri" pitchFamily="34" charset="-122"/>
                <a:cs typeface="Calibri" pitchFamily="34" charset="-120"/>
              </a:rPr>
              <a:t>No surprises</a:t>
            </a:r>
            <a:endParaRPr lang="en-US" sz="1000" dirty="0"/>
          </a:p>
        </p:txBody>
      </p:sp>
      <p:sp>
        <p:nvSpPr>
          <p:cNvPr id="36" name="Shape 34"/>
          <p:cNvSpPr/>
          <p:nvPr/>
        </p:nvSpPr>
        <p:spPr>
          <a:xfrm>
            <a:off x="2075688" y="4242816"/>
            <a:ext cx="1609344" cy="804672"/>
          </a:xfrm>
          <a:prstGeom prst="rect">
            <a:avLst/>
          </a:prstGeom>
          <a:solidFill>
            <a:srgbClr val="1E3054"/>
          </a:solidFill>
          <a:ln w="12700">
            <a:solidFill>
              <a:srgbClr val="243560"/>
            </a:solidFill>
            <a:prstDash val="solid"/>
          </a:ln>
        </p:spPr>
        <p:txBody>
          <a:bodyPr/>
          <a:lstStyle/>
          <a:p>
            <a:endParaRPr lang="en-US"/>
          </a:p>
        </p:txBody>
      </p:sp>
      <p:sp>
        <p:nvSpPr>
          <p:cNvPr id="37" name="Shape 35"/>
          <p:cNvSpPr/>
          <p:nvPr/>
        </p:nvSpPr>
        <p:spPr>
          <a:xfrm>
            <a:off x="2148840" y="4297680"/>
            <a:ext cx="237744" cy="237744"/>
          </a:xfrm>
          <a:prstGeom prst="ellipse">
            <a:avLst/>
          </a:prstGeom>
          <a:solidFill>
            <a:srgbClr val="FCA311"/>
          </a:solidFill>
          <a:ln w="12700">
            <a:solidFill>
              <a:srgbClr val="FCA311"/>
            </a:solidFill>
            <a:prstDash val="solid"/>
          </a:ln>
        </p:spPr>
        <p:txBody>
          <a:bodyPr/>
          <a:lstStyle/>
          <a:p>
            <a:endParaRPr lang="en-US"/>
          </a:p>
        </p:txBody>
      </p:sp>
      <p:sp>
        <p:nvSpPr>
          <p:cNvPr id="38" name="Text 36"/>
          <p:cNvSpPr/>
          <p:nvPr/>
        </p:nvSpPr>
        <p:spPr>
          <a:xfrm>
            <a:off x="2148840" y="4297680"/>
            <a:ext cx="237744" cy="237744"/>
          </a:xfrm>
          <a:prstGeom prst="rect">
            <a:avLst/>
          </a:prstGeom>
          <a:noFill/>
          <a:ln/>
        </p:spPr>
        <p:txBody>
          <a:bodyPr wrap="square" lIns="0" tIns="0" rIns="0" bIns="0" rtlCol="0" anchor="ctr"/>
          <a:lstStyle/>
          <a:p>
            <a:pPr marL="0" indent="0" algn="ctr">
              <a:buNone/>
            </a:pPr>
            <a:r>
              <a:rPr lang="en-US" sz="1000" b="1" dirty="0">
                <a:solidFill>
                  <a:srgbClr val="14213D"/>
                </a:solidFill>
              </a:rPr>
              <a:t>2</a:t>
            </a:r>
            <a:endParaRPr lang="en-US" sz="1000" dirty="0"/>
          </a:p>
        </p:txBody>
      </p:sp>
      <p:sp>
        <p:nvSpPr>
          <p:cNvPr id="39" name="Text 37"/>
          <p:cNvSpPr/>
          <p:nvPr/>
        </p:nvSpPr>
        <p:spPr>
          <a:xfrm>
            <a:off x="2459736" y="4297680"/>
            <a:ext cx="1188720" cy="347472"/>
          </a:xfrm>
          <a:prstGeom prst="rect">
            <a:avLst/>
          </a:prstGeom>
          <a:noFill/>
          <a:ln/>
        </p:spPr>
        <p:txBody>
          <a:bodyPr wrap="square"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Academic data as a real component</a:t>
            </a:r>
            <a:endParaRPr lang="en-US" sz="1050" dirty="0"/>
          </a:p>
        </p:txBody>
      </p:sp>
      <p:sp>
        <p:nvSpPr>
          <p:cNvPr id="40" name="Text 38"/>
          <p:cNvSpPr/>
          <p:nvPr/>
        </p:nvSpPr>
        <p:spPr>
          <a:xfrm>
            <a:off x="2459736" y="4681728"/>
            <a:ext cx="1188720" cy="292608"/>
          </a:xfrm>
          <a:prstGeom prst="rect">
            <a:avLst/>
          </a:prstGeom>
          <a:noFill/>
          <a:ln/>
        </p:spPr>
        <p:txBody>
          <a:bodyPr wrap="square" rtlCol="0" anchor="ctr"/>
          <a:lstStyle/>
          <a:p>
            <a:pPr marL="0" indent="0">
              <a:buNone/>
            </a:pPr>
            <a:r>
              <a:rPr lang="en-US" sz="1000" i="1" dirty="0">
                <a:solidFill>
                  <a:srgbClr val="A8DADC"/>
                </a:solidFill>
                <a:latin typeface="Calibri" pitchFamily="34" charset="0"/>
                <a:ea typeface="Calibri" pitchFamily="34" charset="-122"/>
                <a:cs typeface="Calibri" pitchFamily="34" charset="-120"/>
              </a:rPr>
              <a:t>Not just a checkbox</a:t>
            </a:r>
            <a:endParaRPr lang="en-US" sz="1000" dirty="0"/>
          </a:p>
        </p:txBody>
      </p:sp>
      <p:sp>
        <p:nvSpPr>
          <p:cNvPr id="41" name="Shape 39"/>
          <p:cNvSpPr/>
          <p:nvPr/>
        </p:nvSpPr>
        <p:spPr>
          <a:xfrm>
            <a:off x="3739896" y="4242816"/>
            <a:ext cx="1609344" cy="804672"/>
          </a:xfrm>
          <a:prstGeom prst="rect">
            <a:avLst/>
          </a:prstGeom>
          <a:solidFill>
            <a:srgbClr val="1A2744"/>
          </a:solidFill>
          <a:ln w="12700">
            <a:solidFill>
              <a:srgbClr val="243560"/>
            </a:solidFill>
            <a:prstDash val="solid"/>
          </a:ln>
        </p:spPr>
        <p:txBody>
          <a:bodyPr/>
          <a:lstStyle/>
          <a:p>
            <a:endParaRPr lang="en-US"/>
          </a:p>
        </p:txBody>
      </p:sp>
      <p:sp>
        <p:nvSpPr>
          <p:cNvPr id="42" name="Shape 40"/>
          <p:cNvSpPr/>
          <p:nvPr/>
        </p:nvSpPr>
        <p:spPr>
          <a:xfrm>
            <a:off x="3813048" y="4297680"/>
            <a:ext cx="237744" cy="237744"/>
          </a:xfrm>
          <a:prstGeom prst="ellipse">
            <a:avLst/>
          </a:prstGeom>
          <a:solidFill>
            <a:srgbClr val="FCA311"/>
          </a:solidFill>
          <a:ln w="12700">
            <a:solidFill>
              <a:srgbClr val="FCA311"/>
            </a:solidFill>
            <a:prstDash val="solid"/>
          </a:ln>
        </p:spPr>
        <p:txBody>
          <a:bodyPr/>
          <a:lstStyle/>
          <a:p>
            <a:endParaRPr lang="en-US"/>
          </a:p>
        </p:txBody>
      </p:sp>
      <p:sp>
        <p:nvSpPr>
          <p:cNvPr id="43" name="Text 41"/>
          <p:cNvSpPr/>
          <p:nvPr/>
        </p:nvSpPr>
        <p:spPr>
          <a:xfrm>
            <a:off x="3813048" y="4297680"/>
            <a:ext cx="237744" cy="237744"/>
          </a:xfrm>
          <a:prstGeom prst="rect">
            <a:avLst/>
          </a:prstGeom>
          <a:noFill/>
          <a:ln/>
        </p:spPr>
        <p:txBody>
          <a:bodyPr wrap="square" lIns="0" tIns="0" rIns="0" bIns="0" rtlCol="0" anchor="ctr"/>
          <a:lstStyle/>
          <a:p>
            <a:pPr marL="0" indent="0" algn="ctr">
              <a:buNone/>
            </a:pPr>
            <a:r>
              <a:rPr lang="en-US" sz="1000" b="1" dirty="0">
                <a:solidFill>
                  <a:srgbClr val="14213D"/>
                </a:solidFill>
              </a:rPr>
              <a:t>3</a:t>
            </a:r>
            <a:endParaRPr lang="en-US" sz="1000" dirty="0"/>
          </a:p>
        </p:txBody>
      </p:sp>
      <p:sp>
        <p:nvSpPr>
          <p:cNvPr id="44" name="Text 42"/>
          <p:cNvSpPr/>
          <p:nvPr/>
        </p:nvSpPr>
        <p:spPr>
          <a:xfrm>
            <a:off x="4123944" y="4297680"/>
            <a:ext cx="1188720" cy="347472"/>
          </a:xfrm>
          <a:prstGeom prst="rect">
            <a:avLst/>
          </a:prstGeom>
          <a:noFill/>
          <a:ln/>
        </p:spPr>
        <p:txBody>
          <a:bodyPr wrap="square"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Measurable goals</a:t>
            </a:r>
            <a:endParaRPr lang="en-US" sz="1050" dirty="0"/>
          </a:p>
        </p:txBody>
      </p:sp>
      <p:sp>
        <p:nvSpPr>
          <p:cNvPr id="45" name="Text 43"/>
          <p:cNvSpPr/>
          <p:nvPr/>
        </p:nvSpPr>
        <p:spPr>
          <a:xfrm>
            <a:off x="4123944" y="4681728"/>
            <a:ext cx="1188720" cy="292608"/>
          </a:xfrm>
          <a:prstGeom prst="rect">
            <a:avLst/>
          </a:prstGeom>
          <a:noFill/>
          <a:ln/>
        </p:spPr>
        <p:txBody>
          <a:bodyPr wrap="square" rtlCol="0" anchor="ctr"/>
          <a:lstStyle/>
          <a:p>
            <a:pPr marL="0" indent="0">
              <a:buNone/>
            </a:pPr>
            <a:r>
              <a:rPr lang="en-US" sz="1000" i="1" dirty="0">
                <a:solidFill>
                  <a:srgbClr val="A8DADC"/>
                </a:solidFill>
                <a:latin typeface="Calibri" pitchFamily="34" charset="0"/>
                <a:ea typeface="Calibri" pitchFamily="34" charset="-122"/>
                <a:cs typeface="Calibri" pitchFamily="34" charset="-120"/>
              </a:rPr>
              <a:t>With baselines &amp; targets</a:t>
            </a:r>
            <a:endParaRPr lang="en-US" sz="1000" dirty="0"/>
          </a:p>
        </p:txBody>
      </p:sp>
      <p:sp>
        <p:nvSpPr>
          <p:cNvPr id="46" name="Shape 44"/>
          <p:cNvSpPr/>
          <p:nvPr/>
        </p:nvSpPr>
        <p:spPr>
          <a:xfrm>
            <a:off x="5404104" y="4242816"/>
            <a:ext cx="1609344" cy="804672"/>
          </a:xfrm>
          <a:prstGeom prst="rect">
            <a:avLst/>
          </a:prstGeom>
          <a:solidFill>
            <a:srgbClr val="1E3054"/>
          </a:solidFill>
          <a:ln w="12700">
            <a:solidFill>
              <a:srgbClr val="243560"/>
            </a:solidFill>
            <a:prstDash val="solid"/>
          </a:ln>
        </p:spPr>
        <p:txBody>
          <a:bodyPr/>
          <a:lstStyle/>
          <a:p>
            <a:endParaRPr lang="en-US"/>
          </a:p>
        </p:txBody>
      </p:sp>
      <p:sp>
        <p:nvSpPr>
          <p:cNvPr id="47" name="Shape 45"/>
          <p:cNvSpPr/>
          <p:nvPr/>
        </p:nvSpPr>
        <p:spPr>
          <a:xfrm>
            <a:off x="5477256" y="4297680"/>
            <a:ext cx="237744" cy="237744"/>
          </a:xfrm>
          <a:prstGeom prst="ellipse">
            <a:avLst/>
          </a:prstGeom>
          <a:solidFill>
            <a:srgbClr val="FCA311"/>
          </a:solidFill>
          <a:ln w="12700">
            <a:solidFill>
              <a:srgbClr val="FCA311"/>
            </a:solidFill>
            <a:prstDash val="solid"/>
          </a:ln>
        </p:spPr>
        <p:txBody>
          <a:bodyPr/>
          <a:lstStyle/>
          <a:p>
            <a:endParaRPr lang="en-US"/>
          </a:p>
        </p:txBody>
      </p:sp>
      <p:sp>
        <p:nvSpPr>
          <p:cNvPr id="48" name="Text 46"/>
          <p:cNvSpPr/>
          <p:nvPr/>
        </p:nvSpPr>
        <p:spPr>
          <a:xfrm>
            <a:off x="5477256" y="4297680"/>
            <a:ext cx="237744" cy="237744"/>
          </a:xfrm>
          <a:prstGeom prst="rect">
            <a:avLst/>
          </a:prstGeom>
          <a:noFill/>
          <a:ln/>
        </p:spPr>
        <p:txBody>
          <a:bodyPr wrap="square" lIns="0" tIns="0" rIns="0" bIns="0" rtlCol="0" anchor="ctr"/>
          <a:lstStyle/>
          <a:p>
            <a:pPr marL="0" indent="0" algn="ctr">
              <a:buNone/>
            </a:pPr>
            <a:r>
              <a:rPr lang="en-US" sz="1000" b="1" dirty="0">
                <a:solidFill>
                  <a:srgbClr val="14213D"/>
                </a:solidFill>
              </a:rPr>
              <a:t>4</a:t>
            </a:r>
            <a:endParaRPr lang="en-US" sz="1000" dirty="0"/>
          </a:p>
        </p:txBody>
      </p:sp>
      <p:sp>
        <p:nvSpPr>
          <p:cNvPr id="49" name="Text 47"/>
          <p:cNvSpPr/>
          <p:nvPr/>
        </p:nvSpPr>
        <p:spPr>
          <a:xfrm>
            <a:off x="5788152" y="4297680"/>
            <a:ext cx="1188720" cy="347472"/>
          </a:xfrm>
          <a:prstGeom prst="rect">
            <a:avLst/>
          </a:prstGeom>
          <a:noFill/>
          <a:ln/>
        </p:spPr>
        <p:txBody>
          <a:bodyPr wrap="square"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Multi-source evidence</a:t>
            </a:r>
            <a:endParaRPr lang="en-US" sz="1050" dirty="0"/>
          </a:p>
        </p:txBody>
      </p:sp>
      <p:sp>
        <p:nvSpPr>
          <p:cNvPr id="50" name="Text 48"/>
          <p:cNvSpPr/>
          <p:nvPr/>
        </p:nvSpPr>
        <p:spPr>
          <a:xfrm>
            <a:off x="5788152" y="4681728"/>
            <a:ext cx="1280160" cy="292608"/>
          </a:xfrm>
          <a:prstGeom prst="rect">
            <a:avLst/>
          </a:prstGeom>
          <a:noFill/>
          <a:ln/>
        </p:spPr>
        <p:txBody>
          <a:bodyPr wrap="square" rtlCol="0" anchor="ctr"/>
          <a:lstStyle/>
          <a:p>
            <a:pPr marL="0" indent="0">
              <a:buNone/>
            </a:pPr>
            <a:r>
              <a:rPr lang="en-US" sz="1000" i="1" dirty="0">
                <a:solidFill>
                  <a:srgbClr val="A8DADC"/>
                </a:solidFill>
                <a:latin typeface="Calibri" pitchFamily="34" charset="0"/>
                <a:ea typeface="Calibri" pitchFamily="34" charset="-122"/>
                <a:cs typeface="Calibri" pitchFamily="34" charset="-120"/>
              </a:rPr>
              <a:t>Self-assessment + data + observations</a:t>
            </a:r>
            <a:endParaRPr lang="en-US" sz="1000" dirty="0"/>
          </a:p>
        </p:txBody>
      </p:sp>
      <p:sp>
        <p:nvSpPr>
          <p:cNvPr id="51" name="Shape 49"/>
          <p:cNvSpPr/>
          <p:nvPr/>
        </p:nvSpPr>
        <p:spPr>
          <a:xfrm>
            <a:off x="7068312" y="4242816"/>
            <a:ext cx="1609344" cy="804672"/>
          </a:xfrm>
          <a:prstGeom prst="rect">
            <a:avLst/>
          </a:prstGeom>
          <a:solidFill>
            <a:srgbClr val="1A2744"/>
          </a:solidFill>
          <a:ln w="12700">
            <a:solidFill>
              <a:srgbClr val="243560"/>
            </a:solidFill>
            <a:prstDash val="solid"/>
          </a:ln>
        </p:spPr>
        <p:txBody>
          <a:bodyPr/>
          <a:lstStyle/>
          <a:p>
            <a:endParaRPr lang="en-US"/>
          </a:p>
        </p:txBody>
      </p:sp>
      <p:sp>
        <p:nvSpPr>
          <p:cNvPr id="52" name="Shape 50"/>
          <p:cNvSpPr/>
          <p:nvPr/>
        </p:nvSpPr>
        <p:spPr>
          <a:xfrm>
            <a:off x="7141464" y="4297680"/>
            <a:ext cx="237744" cy="237744"/>
          </a:xfrm>
          <a:prstGeom prst="ellipse">
            <a:avLst/>
          </a:prstGeom>
          <a:solidFill>
            <a:srgbClr val="FCA311"/>
          </a:solidFill>
          <a:ln w="12700">
            <a:solidFill>
              <a:srgbClr val="FCA311"/>
            </a:solidFill>
            <a:prstDash val="solid"/>
          </a:ln>
        </p:spPr>
        <p:txBody>
          <a:bodyPr/>
          <a:lstStyle/>
          <a:p>
            <a:endParaRPr lang="en-US"/>
          </a:p>
        </p:txBody>
      </p:sp>
      <p:sp>
        <p:nvSpPr>
          <p:cNvPr id="53" name="Text 51"/>
          <p:cNvSpPr/>
          <p:nvPr/>
        </p:nvSpPr>
        <p:spPr>
          <a:xfrm>
            <a:off x="7141464" y="4297680"/>
            <a:ext cx="237744" cy="237744"/>
          </a:xfrm>
          <a:prstGeom prst="rect">
            <a:avLst/>
          </a:prstGeom>
          <a:noFill/>
          <a:ln/>
        </p:spPr>
        <p:txBody>
          <a:bodyPr wrap="square" lIns="0" tIns="0" rIns="0" bIns="0" rtlCol="0" anchor="ctr"/>
          <a:lstStyle/>
          <a:p>
            <a:pPr marL="0" indent="0" algn="ctr">
              <a:buNone/>
            </a:pPr>
            <a:r>
              <a:rPr lang="en-US" sz="1000" b="1" dirty="0">
                <a:solidFill>
                  <a:srgbClr val="14213D"/>
                </a:solidFill>
              </a:rPr>
              <a:t>5</a:t>
            </a:r>
            <a:endParaRPr lang="en-US" sz="1000" dirty="0"/>
          </a:p>
        </p:txBody>
      </p:sp>
      <p:sp>
        <p:nvSpPr>
          <p:cNvPr id="54" name="Text 52"/>
          <p:cNvSpPr/>
          <p:nvPr/>
        </p:nvSpPr>
        <p:spPr>
          <a:xfrm>
            <a:off x="7452360" y="4297680"/>
            <a:ext cx="1188720" cy="347472"/>
          </a:xfrm>
          <a:prstGeom prst="rect">
            <a:avLst/>
          </a:prstGeom>
          <a:noFill/>
          <a:ln/>
        </p:spPr>
        <p:txBody>
          <a:bodyPr wrap="square" rtlCol="0" anchor="ctr"/>
          <a:lstStyle/>
          <a:p>
            <a:pPr marL="0" indent="0">
              <a:buNone/>
            </a:pPr>
            <a:r>
              <a:rPr lang="en-US" sz="1050" b="1" dirty="0">
                <a:solidFill>
                  <a:srgbClr val="FFFFFF"/>
                </a:solidFill>
                <a:latin typeface="Calibri" pitchFamily="34" charset="0"/>
                <a:ea typeface="Calibri" pitchFamily="34" charset="-122"/>
                <a:cs typeface="Calibri" pitchFamily="34" charset="-120"/>
              </a:rPr>
              <a:t>Tied to contract &amp; compensation</a:t>
            </a:r>
            <a:endParaRPr lang="en-US" sz="1050" dirty="0"/>
          </a:p>
        </p:txBody>
      </p:sp>
      <p:sp>
        <p:nvSpPr>
          <p:cNvPr id="55" name="Text 53"/>
          <p:cNvSpPr/>
          <p:nvPr/>
        </p:nvSpPr>
        <p:spPr>
          <a:xfrm>
            <a:off x="7452360" y="4681728"/>
            <a:ext cx="1188720" cy="292608"/>
          </a:xfrm>
          <a:prstGeom prst="rect">
            <a:avLst/>
          </a:prstGeom>
          <a:noFill/>
          <a:ln/>
        </p:spPr>
        <p:txBody>
          <a:bodyPr wrap="square" rtlCol="0" anchor="ctr"/>
          <a:lstStyle/>
          <a:p>
            <a:pPr marL="0" indent="0">
              <a:buNone/>
            </a:pPr>
            <a:r>
              <a:rPr lang="en-US" sz="1000" i="1" dirty="0">
                <a:solidFill>
                  <a:srgbClr val="A8DADC"/>
                </a:solidFill>
                <a:latin typeface="Calibri" pitchFamily="34" charset="0"/>
                <a:ea typeface="Calibri" pitchFamily="34" charset="-122"/>
                <a:cs typeface="Calibri" pitchFamily="34" charset="-120"/>
              </a:rPr>
              <a:t>Or it's performative</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11480" y="164592"/>
            <a:ext cx="8321040" cy="530352"/>
          </a:xfrm>
          <a:prstGeom prst="rect">
            <a:avLst/>
          </a:prstGeom>
          <a:noFill/>
          <a:ln/>
        </p:spPr>
        <p:txBody>
          <a:bodyPr wrap="square" rtlCol="0" anchor="ctr"/>
          <a:lstStyle/>
          <a:p>
            <a:pPr marL="0" indent="0">
              <a:buNone/>
            </a:pPr>
            <a:r>
              <a:rPr lang="en-US" sz="2800" b="1" dirty="0">
                <a:solidFill>
                  <a:srgbClr val="14213D"/>
                </a:solidFill>
                <a:latin typeface="Georgia" pitchFamily="34" charset="0"/>
                <a:ea typeface="Georgia" pitchFamily="34" charset="-122"/>
                <a:cs typeface="Georgia" pitchFamily="34" charset="-120"/>
              </a:rPr>
              <a:t>The Board Owns the What &amp; Why</a:t>
            </a:r>
            <a:endParaRPr lang="en-US" sz="2800" dirty="0"/>
          </a:p>
        </p:txBody>
      </p:sp>
      <p:sp>
        <p:nvSpPr>
          <p:cNvPr id="3" name="Shape 1"/>
          <p:cNvSpPr/>
          <p:nvPr/>
        </p:nvSpPr>
        <p:spPr>
          <a:xfrm>
            <a:off x="411480" y="713232"/>
            <a:ext cx="8321040" cy="36576"/>
          </a:xfrm>
          <a:prstGeom prst="rect">
            <a:avLst/>
          </a:prstGeom>
          <a:solidFill>
            <a:srgbClr val="FCA311"/>
          </a:solidFill>
          <a:ln w="12700">
            <a:solidFill>
              <a:srgbClr val="FCA311"/>
            </a:solidFill>
            <a:prstDash val="solid"/>
          </a:ln>
        </p:spPr>
        <p:txBody>
          <a:bodyPr/>
          <a:lstStyle/>
          <a:p>
            <a:endParaRPr lang="en-US"/>
          </a:p>
        </p:txBody>
      </p:sp>
      <p:sp>
        <p:nvSpPr>
          <p:cNvPr id="4" name="Text 2"/>
          <p:cNvSpPr/>
          <p:nvPr/>
        </p:nvSpPr>
        <p:spPr>
          <a:xfrm>
            <a:off x="411480" y="850392"/>
            <a:ext cx="8321040" cy="320040"/>
          </a:xfrm>
          <a:prstGeom prst="rect">
            <a:avLst/>
          </a:prstGeom>
          <a:noFill/>
          <a:ln/>
        </p:spPr>
        <p:txBody>
          <a:bodyPr wrap="square" rtlCol="0" anchor="ctr"/>
          <a:lstStyle/>
          <a:p>
            <a:pPr marL="0" indent="0">
              <a:buNone/>
            </a:pPr>
            <a:r>
              <a:rPr lang="en-US" sz="1400" i="1" dirty="0">
                <a:solidFill>
                  <a:srgbClr val="587699"/>
                </a:solidFill>
                <a:latin typeface="Calibri" pitchFamily="34" charset="0"/>
                <a:ea typeface="Calibri" pitchFamily="34" charset="-122"/>
                <a:cs typeface="Calibri" pitchFamily="34" charset="-120"/>
              </a:rPr>
              <a:t>The district owns the How. This distinction is the foundation of healthy governance.</a:t>
            </a:r>
            <a:endParaRPr lang="en-US" sz="1400" dirty="0"/>
          </a:p>
        </p:txBody>
      </p:sp>
      <p:sp>
        <p:nvSpPr>
          <p:cNvPr id="5" name="Shape 3"/>
          <p:cNvSpPr/>
          <p:nvPr/>
        </p:nvSpPr>
        <p:spPr>
          <a:xfrm>
            <a:off x="411480" y="1261872"/>
            <a:ext cx="3931920" cy="384048"/>
          </a:xfrm>
          <a:prstGeom prst="rect">
            <a:avLst/>
          </a:prstGeom>
          <a:solidFill>
            <a:srgbClr val="14213D"/>
          </a:solidFill>
          <a:ln w="12700">
            <a:solidFill>
              <a:srgbClr val="14213D"/>
            </a:solidFill>
            <a:prstDash val="solid"/>
          </a:ln>
        </p:spPr>
        <p:txBody>
          <a:bodyPr/>
          <a:lstStyle/>
          <a:p>
            <a:endParaRPr lang="en-US"/>
          </a:p>
        </p:txBody>
      </p:sp>
      <p:sp>
        <p:nvSpPr>
          <p:cNvPr id="6" name="Text 4"/>
          <p:cNvSpPr/>
          <p:nvPr/>
        </p:nvSpPr>
        <p:spPr>
          <a:xfrm>
            <a:off x="411480" y="1261872"/>
            <a:ext cx="3931920" cy="384048"/>
          </a:xfrm>
          <a:prstGeom prst="rect">
            <a:avLst/>
          </a:prstGeom>
          <a:noFill/>
          <a:ln/>
        </p:spPr>
        <p:txBody>
          <a:bodyPr wrap="square" lIns="0" tIns="0" rIns="0" bIns="0" rtlCol="0" anchor="ctr"/>
          <a:lstStyle/>
          <a:p>
            <a:pPr marL="0" indent="0" algn="ctr">
              <a:buNone/>
            </a:pPr>
            <a:r>
              <a:rPr lang="en-US" sz="1300" b="1" kern="0" spc="100" dirty="0">
                <a:solidFill>
                  <a:srgbClr val="FCA311"/>
                </a:solidFill>
                <a:latin typeface="Calibri" pitchFamily="34" charset="0"/>
                <a:ea typeface="Calibri" pitchFamily="34" charset="-122"/>
                <a:cs typeface="Calibri" pitchFamily="34" charset="-120"/>
              </a:rPr>
              <a:t>THE BOARD: WHAT &amp; WHY</a:t>
            </a:r>
            <a:endParaRPr lang="en-US" sz="1300" dirty="0"/>
          </a:p>
        </p:txBody>
      </p:sp>
      <p:sp>
        <p:nvSpPr>
          <p:cNvPr id="7" name="Shape 5"/>
          <p:cNvSpPr/>
          <p:nvPr/>
        </p:nvSpPr>
        <p:spPr>
          <a:xfrm>
            <a:off x="411480" y="1719072"/>
            <a:ext cx="548640" cy="512064"/>
          </a:xfrm>
          <a:prstGeom prst="rect">
            <a:avLst/>
          </a:prstGeom>
          <a:solidFill>
            <a:srgbClr val="FCA311"/>
          </a:solidFill>
          <a:ln w="12700">
            <a:solidFill>
              <a:srgbClr val="FCA311"/>
            </a:solidFill>
            <a:prstDash val="solid"/>
          </a:ln>
        </p:spPr>
        <p:txBody>
          <a:bodyPr/>
          <a:lstStyle/>
          <a:p>
            <a:endParaRPr lang="en-US"/>
          </a:p>
        </p:txBody>
      </p:sp>
      <p:sp>
        <p:nvSpPr>
          <p:cNvPr id="8" name="Text 6"/>
          <p:cNvSpPr/>
          <p:nvPr/>
        </p:nvSpPr>
        <p:spPr>
          <a:xfrm>
            <a:off x="411480" y="1719072"/>
            <a:ext cx="548640" cy="512064"/>
          </a:xfrm>
          <a:prstGeom prst="rect">
            <a:avLst/>
          </a:prstGeom>
          <a:noFill/>
          <a:ln/>
        </p:spPr>
        <p:txBody>
          <a:bodyPr wrap="square" lIns="0" tIns="0" rIns="0" bIns="0" rtlCol="0" anchor="ctr"/>
          <a:lstStyle/>
          <a:p>
            <a:pPr marL="0" indent="0" algn="ctr">
              <a:buNone/>
            </a:pPr>
            <a:r>
              <a:rPr lang="en-US" sz="900" b="1" dirty="0">
                <a:solidFill>
                  <a:srgbClr val="14213D"/>
                </a:solidFill>
                <a:latin typeface="Calibri" pitchFamily="34" charset="0"/>
                <a:ea typeface="Calibri" pitchFamily="34" charset="-122"/>
                <a:cs typeface="Calibri" pitchFamily="34" charset="-120"/>
              </a:rPr>
              <a:t>WHAT</a:t>
            </a:r>
            <a:endParaRPr lang="en-US" sz="900" dirty="0"/>
          </a:p>
        </p:txBody>
      </p:sp>
      <p:sp>
        <p:nvSpPr>
          <p:cNvPr id="9" name="Shape 7"/>
          <p:cNvSpPr/>
          <p:nvPr/>
        </p:nvSpPr>
        <p:spPr>
          <a:xfrm>
            <a:off x="1005840" y="1719072"/>
            <a:ext cx="3246120" cy="512064"/>
          </a:xfrm>
          <a:prstGeom prst="rect">
            <a:avLst/>
          </a:prstGeom>
          <a:solidFill>
            <a:srgbClr val="F4F4F4"/>
          </a:solidFill>
          <a:ln w="12700">
            <a:solidFill>
              <a:srgbClr val="F4F4F4"/>
            </a:solidFill>
            <a:prstDash val="solid"/>
          </a:ln>
        </p:spPr>
        <p:txBody>
          <a:bodyPr/>
          <a:lstStyle/>
          <a:p>
            <a:endParaRPr lang="en-US"/>
          </a:p>
        </p:txBody>
      </p:sp>
      <p:sp>
        <p:nvSpPr>
          <p:cNvPr id="10" name="Text 8"/>
          <p:cNvSpPr/>
          <p:nvPr/>
        </p:nvSpPr>
        <p:spPr>
          <a:xfrm>
            <a:off x="1097280" y="1764792"/>
            <a:ext cx="3063240" cy="420624"/>
          </a:xfrm>
          <a:prstGeom prst="rect">
            <a:avLst/>
          </a:prstGeom>
          <a:noFill/>
          <a:ln/>
        </p:spPr>
        <p:txBody>
          <a:bodyPr wrap="square" rtlCol="0" anchor="ctr"/>
          <a:lstStyle/>
          <a:p>
            <a:pPr marL="0" indent="0">
              <a:buNone/>
            </a:pPr>
            <a:r>
              <a:rPr lang="en-US" sz="1200" dirty="0">
                <a:solidFill>
                  <a:srgbClr val="14213D"/>
                </a:solidFill>
                <a:latin typeface="Calibri" pitchFamily="34" charset="0"/>
                <a:ea typeface="Calibri" pitchFamily="34" charset="-122"/>
                <a:cs typeface="Calibri" pitchFamily="34" charset="-120"/>
              </a:rPr>
              <a:t>Sets the destination — academic outcomes, vision, and strategic priorities</a:t>
            </a:r>
            <a:endParaRPr lang="en-US" sz="1200" dirty="0"/>
          </a:p>
        </p:txBody>
      </p:sp>
      <p:sp>
        <p:nvSpPr>
          <p:cNvPr id="11" name="Shape 9"/>
          <p:cNvSpPr/>
          <p:nvPr/>
        </p:nvSpPr>
        <p:spPr>
          <a:xfrm>
            <a:off x="411480" y="2313432"/>
            <a:ext cx="548640" cy="512064"/>
          </a:xfrm>
          <a:prstGeom prst="rect">
            <a:avLst/>
          </a:prstGeom>
          <a:solidFill>
            <a:srgbClr val="587699"/>
          </a:solidFill>
          <a:ln w="12700">
            <a:solidFill>
              <a:srgbClr val="587699"/>
            </a:solidFill>
            <a:prstDash val="solid"/>
          </a:ln>
        </p:spPr>
        <p:txBody>
          <a:bodyPr/>
          <a:lstStyle/>
          <a:p>
            <a:endParaRPr lang="en-US"/>
          </a:p>
        </p:txBody>
      </p:sp>
      <p:sp>
        <p:nvSpPr>
          <p:cNvPr id="12" name="Text 10"/>
          <p:cNvSpPr/>
          <p:nvPr/>
        </p:nvSpPr>
        <p:spPr>
          <a:xfrm>
            <a:off x="411480" y="2313432"/>
            <a:ext cx="548640" cy="512064"/>
          </a:xfrm>
          <a:prstGeom prst="rect">
            <a:avLst/>
          </a:prstGeom>
          <a:noFill/>
          <a:ln/>
        </p:spPr>
        <p:txBody>
          <a:bodyPr wrap="square" lIns="0" tIns="0" rIns="0" bIns="0" rtlCol="0" anchor="ctr"/>
          <a:lstStyle/>
          <a:p>
            <a:pPr marL="0" indent="0" algn="ctr">
              <a:buNone/>
            </a:pPr>
            <a:r>
              <a:rPr lang="en-US" sz="900" b="1" dirty="0">
                <a:solidFill>
                  <a:srgbClr val="14213D"/>
                </a:solidFill>
                <a:latin typeface="Calibri" pitchFamily="34" charset="0"/>
                <a:ea typeface="Calibri" pitchFamily="34" charset="-122"/>
                <a:cs typeface="Calibri" pitchFamily="34" charset="-120"/>
              </a:rPr>
              <a:t>WHY</a:t>
            </a:r>
            <a:endParaRPr lang="en-US" sz="900" dirty="0"/>
          </a:p>
        </p:txBody>
      </p:sp>
      <p:sp>
        <p:nvSpPr>
          <p:cNvPr id="13" name="Shape 11"/>
          <p:cNvSpPr/>
          <p:nvPr/>
        </p:nvSpPr>
        <p:spPr>
          <a:xfrm>
            <a:off x="1005840" y="2313432"/>
            <a:ext cx="3246120" cy="512064"/>
          </a:xfrm>
          <a:prstGeom prst="rect">
            <a:avLst/>
          </a:prstGeom>
          <a:solidFill>
            <a:srgbClr val="FFFFFF"/>
          </a:solidFill>
          <a:ln w="12700">
            <a:solidFill>
              <a:srgbClr val="FFFFFF"/>
            </a:solidFill>
            <a:prstDash val="solid"/>
          </a:ln>
        </p:spPr>
        <p:txBody>
          <a:bodyPr/>
          <a:lstStyle/>
          <a:p>
            <a:endParaRPr lang="en-US"/>
          </a:p>
        </p:txBody>
      </p:sp>
      <p:sp>
        <p:nvSpPr>
          <p:cNvPr id="14" name="Text 12"/>
          <p:cNvSpPr/>
          <p:nvPr/>
        </p:nvSpPr>
        <p:spPr>
          <a:xfrm>
            <a:off x="1097280" y="2359152"/>
            <a:ext cx="3063240" cy="420624"/>
          </a:xfrm>
          <a:prstGeom prst="rect">
            <a:avLst/>
          </a:prstGeom>
          <a:noFill/>
          <a:ln/>
        </p:spPr>
        <p:txBody>
          <a:bodyPr wrap="square" rtlCol="0" anchor="ctr"/>
          <a:lstStyle/>
          <a:p>
            <a:pPr marL="0" indent="0">
              <a:buNone/>
            </a:pPr>
            <a:r>
              <a:rPr lang="en-US" sz="1200" dirty="0">
                <a:solidFill>
                  <a:srgbClr val="14213D"/>
                </a:solidFill>
                <a:latin typeface="Calibri" pitchFamily="34" charset="0"/>
                <a:ea typeface="Calibri" pitchFamily="34" charset="-122"/>
                <a:cs typeface="Calibri" pitchFamily="34" charset="-120"/>
              </a:rPr>
              <a:t>Articulates the purpose — students first, community trust, public accountability</a:t>
            </a:r>
            <a:endParaRPr lang="en-US" sz="1200" dirty="0"/>
          </a:p>
        </p:txBody>
      </p:sp>
      <p:sp>
        <p:nvSpPr>
          <p:cNvPr id="15" name="Shape 13"/>
          <p:cNvSpPr/>
          <p:nvPr/>
        </p:nvSpPr>
        <p:spPr>
          <a:xfrm>
            <a:off x="411480" y="2907792"/>
            <a:ext cx="548640" cy="512064"/>
          </a:xfrm>
          <a:prstGeom prst="rect">
            <a:avLst/>
          </a:prstGeom>
          <a:solidFill>
            <a:srgbClr val="FCA311"/>
          </a:solidFill>
          <a:ln w="12700">
            <a:solidFill>
              <a:srgbClr val="FCA311"/>
            </a:solidFill>
            <a:prstDash val="solid"/>
          </a:ln>
        </p:spPr>
        <p:txBody>
          <a:bodyPr/>
          <a:lstStyle/>
          <a:p>
            <a:endParaRPr lang="en-US"/>
          </a:p>
        </p:txBody>
      </p:sp>
      <p:sp>
        <p:nvSpPr>
          <p:cNvPr id="16" name="Text 14"/>
          <p:cNvSpPr/>
          <p:nvPr/>
        </p:nvSpPr>
        <p:spPr>
          <a:xfrm>
            <a:off x="411480" y="2907792"/>
            <a:ext cx="548640" cy="512064"/>
          </a:xfrm>
          <a:prstGeom prst="rect">
            <a:avLst/>
          </a:prstGeom>
          <a:noFill/>
          <a:ln/>
        </p:spPr>
        <p:txBody>
          <a:bodyPr wrap="square" lIns="0" tIns="0" rIns="0" bIns="0" rtlCol="0" anchor="ctr"/>
          <a:lstStyle/>
          <a:p>
            <a:pPr marL="0" indent="0" algn="ctr">
              <a:buNone/>
            </a:pPr>
            <a:r>
              <a:rPr lang="en-US" sz="900" b="1" dirty="0">
                <a:solidFill>
                  <a:srgbClr val="14213D"/>
                </a:solidFill>
                <a:latin typeface="Calibri" pitchFamily="34" charset="0"/>
                <a:ea typeface="Calibri" pitchFamily="34" charset="-122"/>
                <a:cs typeface="Calibri" pitchFamily="34" charset="-120"/>
              </a:rPr>
              <a:t>WHAT</a:t>
            </a:r>
            <a:endParaRPr lang="en-US" sz="900" dirty="0"/>
          </a:p>
        </p:txBody>
      </p:sp>
      <p:sp>
        <p:nvSpPr>
          <p:cNvPr id="17" name="Shape 15"/>
          <p:cNvSpPr/>
          <p:nvPr/>
        </p:nvSpPr>
        <p:spPr>
          <a:xfrm>
            <a:off x="1005840" y="2907792"/>
            <a:ext cx="3246120" cy="512064"/>
          </a:xfrm>
          <a:prstGeom prst="rect">
            <a:avLst/>
          </a:prstGeom>
          <a:solidFill>
            <a:srgbClr val="F4F4F4"/>
          </a:solidFill>
          <a:ln w="12700">
            <a:solidFill>
              <a:srgbClr val="F4F4F4"/>
            </a:solidFill>
            <a:prstDash val="solid"/>
          </a:ln>
        </p:spPr>
        <p:txBody>
          <a:bodyPr/>
          <a:lstStyle/>
          <a:p>
            <a:endParaRPr lang="en-US"/>
          </a:p>
        </p:txBody>
      </p:sp>
      <p:sp>
        <p:nvSpPr>
          <p:cNvPr id="18" name="Text 16"/>
          <p:cNvSpPr/>
          <p:nvPr/>
        </p:nvSpPr>
        <p:spPr>
          <a:xfrm>
            <a:off x="1097280" y="2953512"/>
            <a:ext cx="3063240" cy="420624"/>
          </a:xfrm>
          <a:prstGeom prst="rect">
            <a:avLst/>
          </a:prstGeom>
          <a:noFill/>
          <a:ln/>
        </p:spPr>
        <p:txBody>
          <a:bodyPr wrap="square" rtlCol="0" anchor="ctr"/>
          <a:lstStyle/>
          <a:p>
            <a:pPr marL="0" indent="0">
              <a:buNone/>
            </a:pPr>
            <a:r>
              <a:rPr lang="en-US" sz="1200" dirty="0">
                <a:solidFill>
                  <a:srgbClr val="14213D"/>
                </a:solidFill>
                <a:latin typeface="Calibri" pitchFamily="34" charset="0"/>
                <a:ea typeface="Calibri" pitchFamily="34" charset="-122"/>
                <a:cs typeface="Calibri" pitchFamily="34" charset="-120"/>
              </a:rPr>
              <a:t>Defines evaluation criteria and weights — in writing, before the year begins</a:t>
            </a:r>
            <a:endParaRPr lang="en-US" sz="1200" dirty="0"/>
          </a:p>
        </p:txBody>
      </p:sp>
      <p:sp>
        <p:nvSpPr>
          <p:cNvPr id="19" name="Shape 17"/>
          <p:cNvSpPr/>
          <p:nvPr/>
        </p:nvSpPr>
        <p:spPr>
          <a:xfrm>
            <a:off x="411480" y="3502152"/>
            <a:ext cx="548640" cy="512064"/>
          </a:xfrm>
          <a:prstGeom prst="rect">
            <a:avLst/>
          </a:prstGeom>
          <a:solidFill>
            <a:srgbClr val="587699"/>
          </a:solidFill>
          <a:ln w="12700">
            <a:solidFill>
              <a:srgbClr val="587699"/>
            </a:solidFill>
            <a:prstDash val="solid"/>
          </a:ln>
        </p:spPr>
        <p:txBody>
          <a:bodyPr/>
          <a:lstStyle/>
          <a:p>
            <a:endParaRPr lang="en-US"/>
          </a:p>
        </p:txBody>
      </p:sp>
      <p:sp>
        <p:nvSpPr>
          <p:cNvPr id="20" name="Text 18"/>
          <p:cNvSpPr/>
          <p:nvPr/>
        </p:nvSpPr>
        <p:spPr>
          <a:xfrm>
            <a:off x="411480" y="3502152"/>
            <a:ext cx="548640" cy="512064"/>
          </a:xfrm>
          <a:prstGeom prst="rect">
            <a:avLst/>
          </a:prstGeom>
          <a:noFill/>
          <a:ln/>
        </p:spPr>
        <p:txBody>
          <a:bodyPr wrap="square" lIns="0" tIns="0" rIns="0" bIns="0" rtlCol="0" anchor="ctr"/>
          <a:lstStyle/>
          <a:p>
            <a:pPr marL="0" indent="0" algn="ctr">
              <a:buNone/>
            </a:pPr>
            <a:r>
              <a:rPr lang="en-US" sz="900" b="1" dirty="0">
                <a:solidFill>
                  <a:srgbClr val="14213D"/>
                </a:solidFill>
                <a:latin typeface="Calibri" pitchFamily="34" charset="0"/>
                <a:ea typeface="Calibri" pitchFamily="34" charset="-122"/>
                <a:cs typeface="Calibri" pitchFamily="34" charset="-120"/>
              </a:rPr>
              <a:t>WHY</a:t>
            </a:r>
            <a:endParaRPr lang="en-US" sz="900" dirty="0"/>
          </a:p>
        </p:txBody>
      </p:sp>
      <p:sp>
        <p:nvSpPr>
          <p:cNvPr id="21" name="Shape 19"/>
          <p:cNvSpPr/>
          <p:nvPr/>
        </p:nvSpPr>
        <p:spPr>
          <a:xfrm>
            <a:off x="1005840" y="3502152"/>
            <a:ext cx="3246120" cy="512064"/>
          </a:xfrm>
          <a:prstGeom prst="rect">
            <a:avLst/>
          </a:prstGeom>
          <a:solidFill>
            <a:srgbClr val="FFFFFF"/>
          </a:solidFill>
          <a:ln w="12700">
            <a:solidFill>
              <a:srgbClr val="FFFFFF"/>
            </a:solidFill>
            <a:prstDash val="solid"/>
          </a:ln>
        </p:spPr>
        <p:txBody>
          <a:bodyPr/>
          <a:lstStyle/>
          <a:p>
            <a:endParaRPr lang="en-US"/>
          </a:p>
        </p:txBody>
      </p:sp>
      <p:sp>
        <p:nvSpPr>
          <p:cNvPr id="22" name="Text 20"/>
          <p:cNvSpPr/>
          <p:nvPr/>
        </p:nvSpPr>
        <p:spPr>
          <a:xfrm>
            <a:off x="1097280" y="3547872"/>
            <a:ext cx="3063240" cy="420624"/>
          </a:xfrm>
          <a:prstGeom prst="rect">
            <a:avLst/>
          </a:prstGeom>
          <a:noFill/>
          <a:ln/>
        </p:spPr>
        <p:txBody>
          <a:bodyPr wrap="square" rtlCol="0" anchor="ctr"/>
          <a:lstStyle/>
          <a:p>
            <a:pPr marL="0" indent="0">
              <a:buNone/>
            </a:pPr>
            <a:r>
              <a:rPr lang="en-US" sz="1200" dirty="0">
                <a:solidFill>
                  <a:srgbClr val="14213D"/>
                </a:solidFill>
                <a:latin typeface="Calibri" pitchFamily="34" charset="0"/>
                <a:ea typeface="Calibri" pitchFamily="34" charset="-122"/>
                <a:cs typeface="Calibri" pitchFamily="34" charset="-120"/>
              </a:rPr>
              <a:t>Setting goals tied to measurable student outcomes, not just activities</a:t>
            </a:r>
            <a:endParaRPr lang="en-US" sz="1200" dirty="0"/>
          </a:p>
        </p:txBody>
      </p:sp>
      <p:sp>
        <p:nvSpPr>
          <p:cNvPr id="23" name="Shape 21"/>
          <p:cNvSpPr/>
          <p:nvPr/>
        </p:nvSpPr>
        <p:spPr>
          <a:xfrm>
            <a:off x="411480" y="4096512"/>
            <a:ext cx="548640" cy="512064"/>
          </a:xfrm>
          <a:prstGeom prst="rect">
            <a:avLst/>
          </a:prstGeom>
          <a:solidFill>
            <a:srgbClr val="FCA311"/>
          </a:solidFill>
          <a:ln w="12700">
            <a:solidFill>
              <a:srgbClr val="FCA311"/>
            </a:solidFill>
            <a:prstDash val="solid"/>
          </a:ln>
        </p:spPr>
        <p:txBody>
          <a:bodyPr/>
          <a:lstStyle/>
          <a:p>
            <a:endParaRPr lang="en-US"/>
          </a:p>
        </p:txBody>
      </p:sp>
      <p:sp>
        <p:nvSpPr>
          <p:cNvPr id="24" name="Text 22"/>
          <p:cNvSpPr/>
          <p:nvPr/>
        </p:nvSpPr>
        <p:spPr>
          <a:xfrm>
            <a:off x="411480" y="4096512"/>
            <a:ext cx="548640" cy="512064"/>
          </a:xfrm>
          <a:prstGeom prst="rect">
            <a:avLst/>
          </a:prstGeom>
          <a:noFill/>
          <a:ln/>
        </p:spPr>
        <p:txBody>
          <a:bodyPr wrap="square" lIns="0" tIns="0" rIns="0" bIns="0" rtlCol="0" anchor="ctr"/>
          <a:lstStyle/>
          <a:p>
            <a:pPr marL="0" indent="0" algn="ctr">
              <a:buNone/>
            </a:pPr>
            <a:r>
              <a:rPr lang="en-US" sz="900" b="1" dirty="0">
                <a:solidFill>
                  <a:srgbClr val="14213D"/>
                </a:solidFill>
                <a:latin typeface="Calibri" pitchFamily="34" charset="0"/>
                <a:ea typeface="Calibri" pitchFamily="34" charset="-122"/>
                <a:cs typeface="Calibri" pitchFamily="34" charset="-120"/>
              </a:rPr>
              <a:t>WHAT</a:t>
            </a:r>
            <a:endParaRPr lang="en-US" sz="900" dirty="0"/>
          </a:p>
        </p:txBody>
      </p:sp>
      <p:sp>
        <p:nvSpPr>
          <p:cNvPr id="25" name="Shape 23"/>
          <p:cNvSpPr/>
          <p:nvPr/>
        </p:nvSpPr>
        <p:spPr>
          <a:xfrm>
            <a:off x="1005840" y="4096512"/>
            <a:ext cx="3246120" cy="512064"/>
          </a:xfrm>
          <a:prstGeom prst="rect">
            <a:avLst/>
          </a:prstGeom>
          <a:solidFill>
            <a:srgbClr val="F4F4F4"/>
          </a:solidFill>
          <a:ln w="12700">
            <a:solidFill>
              <a:srgbClr val="F4F4F4"/>
            </a:solidFill>
            <a:prstDash val="solid"/>
          </a:ln>
        </p:spPr>
        <p:txBody>
          <a:bodyPr/>
          <a:lstStyle/>
          <a:p>
            <a:endParaRPr lang="en-US"/>
          </a:p>
        </p:txBody>
      </p:sp>
      <p:sp>
        <p:nvSpPr>
          <p:cNvPr id="26" name="Text 24"/>
          <p:cNvSpPr/>
          <p:nvPr/>
        </p:nvSpPr>
        <p:spPr>
          <a:xfrm>
            <a:off x="1097280" y="4142232"/>
            <a:ext cx="3063240" cy="420624"/>
          </a:xfrm>
          <a:prstGeom prst="rect">
            <a:avLst/>
          </a:prstGeom>
          <a:noFill/>
          <a:ln/>
        </p:spPr>
        <p:txBody>
          <a:bodyPr wrap="square" rtlCol="0" anchor="ctr"/>
          <a:lstStyle/>
          <a:p>
            <a:pPr marL="0" indent="0">
              <a:buNone/>
            </a:pPr>
            <a:r>
              <a:rPr lang="en-US" sz="1200" dirty="0">
                <a:solidFill>
                  <a:srgbClr val="14213D"/>
                </a:solidFill>
                <a:latin typeface="Calibri" pitchFamily="34" charset="0"/>
                <a:ea typeface="Calibri" pitchFamily="34" charset="-122"/>
                <a:cs typeface="Calibri" pitchFamily="34" charset="-120"/>
              </a:rPr>
              <a:t>Determines whether the superintendent achieved the agreed outcomes</a:t>
            </a:r>
            <a:endParaRPr lang="en-US" sz="1200" dirty="0"/>
          </a:p>
        </p:txBody>
      </p:sp>
      <p:sp>
        <p:nvSpPr>
          <p:cNvPr id="27" name="Shape 25"/>
          <p:cNvSpPr/>
          <p:nvPr/>
        </p:nvSpPr>
        <p:spPr>
          <a:xfrm>
            <a:off x="4434840" y="1261872"/>
            <a:ext cx="27432" cy="3749040"/>
          </a:xfrm>
          <a:prstGeom prst="rect">
            <a:avLst/>
          </a:prstGeom>
          <a:solidFill>
            <a:srgbClr val="E8EFF6"/>
          </a:solidFill>
          <a:ln w="12700">
            <a:solidFill>
              <a:srgbClr val="E8EFF6"/>
            </a:solidFill>
            <a:prstDash val="solid"/>
          </a:ln>
        </p:spPr>
        <p:txBody>
          <a:bodyPr/>
          <a:lstStyle/>
          <a:p>
            <a:endParaRPr lang="en-US"/>
          </a:p>
        </p:txBody>
      </p:sp>
      <p:sp>
        <p:nvSpPr>
          <p:cNvPr id="28" name="Shape 26"/>
          <p:cNvSpPr/>
          <p:nvPr/>
        </p:nvSpPr>
        <p:spPr>
          <a:xfrm>
            <a:off x="4526280" y="1261872"/>
            <a:ext cx="4206240" cy="384048"/>
          </a:xfrm>
          <a:prstGeom prst="rect">
            <a:avLst/>
          </a:prstGeom>
          <a:solidFill>
            <a:srgbClr val="587699"/>
          </a:solidFill>
          <a:ln w="12700">
            <a:solidFill>
              <a:srgbClr val="587699"/>
            </a:solidFill>
            <a:prstDash val="solid"/>
          </a:ln>
        </p:spPr>
        <p:txBody>
          <a:bodyPr/>
          <a:lstStyle/>
          <a:p>
            <a:endParaRPr lang="en-US"/>
          </a:p>
        </p:txBody>
      </p:sp>
      <p:sp>
        <p:nvSpPr>
          <p:cNvPr id="29" name="Text 27"/>
          <p:cNvSpPr/>
          <p:nvPr/>
        </p:nvSpPr>
        <p:spPr>
          <a:xfrm>
            <a:off x="4526280" y="1261872"/>
            <a:ext cx="4206240" cy="384048"/>
          </a:xfrm>
          <a:prstGeom prst="rect">
            <a:avLst/>
          </a:prstGeom>
          <a:noFill/>
          <a:ln/>
        </p:spPr>
        <p:txBody>
          <a:bodyPr wrap="square" lIns="0" tIns="0" rIns="0" bIns="0" rtlCol="0" anchor="ctr"/>
          <a:lstStyle/>
          <a:p>
            <a:pPr marL="0" indent="0" algn="ctr">
              <a:buNone/>
            </a:pPr>
            <a:r>
              <a:rPr lang="en-US" sz="1300" b="1" kern="0" spc="100" dirty="0">
                <a:solidFill>
                  <a:srgbClr val="FFFFFF"/>
                </a:solidFill>
                <a:latin typeface="Calibri" pitchFamily="34" charset="0"/>
                <a:ea typeface="Calibri" pitchFamily="34" charset="-122"/>
                <a:cs typeface="Calibri" pitchFamily="34" charset="-120"/>
              </a:rPr>
              <a:t>THE DISTRICT: HOW</a:t>
            </a:r>
            <a:endParaRPr lang="en-US" sz="1300" dirty="0"/>
          </a:p>
        </p:txBody>
      </p:sp>
      <p:sp>
        <p:nvSpPr>
          <p:cNvPr id="30" name="Shape 28"/>
          <p:cNvSpPr/>
          <p:nvPr/>
        </p:nvSpPr>
        <p:spPr>
          <a:xfrm>
            <a:off x="4617720" y="1865376"/>
            <a:ext cx="219456" cy="219456"/>
          </a:xfrm>
          <a:prstGeom prst="ellipse">
            <a:avLst/>
          </a:prstGeom>
          <a:solidFill>
            <a:srgbClr val="A8DADC"/>
          </a:solidFill>
          <a:ln w="12700">
            <a:solidFill>
              <a:srgbClr val="A8DADC"/>
            </a:solidFill>
            <a:prstDash val="solid"/>
          </a:ln>
        </p:spPr>
        <p:txBody>
          <a:bodyPr/>
          <a:lstStyle/>
          <a:p>
            <a:endParaRPr lang="en-US"/>
          </a:p>
        </p:txBody>
      </p:sp>
      <p:sp>
        <p:nvSpPr>
          <p:cNvPr id="31" name="Shape 29"/>
          <p:cNvSpPr/>
          <p:nvPr/>
        </p:nvSpPr>
        <p:spPr>
          <a:xfrm>
            <a:off x="4892040" y="1719072"/>
            <a:ext cx="3749040" cy="512064"/>
          </a:xfrm>
          <a:prstGeom prst="rect">
            <a:avLst/>
          </a:prstGeom>
          <a:solidFill>
            <a:srgbClr val="F4F4F4"/>
          </a:solidFill>
          <a:ln w="12700">
            <a:solidFill>
              <a:srgbClr val="F4F4F4"/>
            </a:solidFill>
            <a:prstDash val="solid"/>
          </a:ln>
        </p:spPr>
        <p:txBody>
          <a:bodyPr/>
          <a:lstStyle/>
          <a:p>
            <a:endParaRPr lang="en-US"/>
          </a:p>
        </p:txBody>
      </p:sp>
      <p:sp>
        <p:nvSpPr>
          <p:cNvPr id="32" name="Text 30"/>
          <p:cNvSpPr/>
          <p:nvPr/>
        </p:nvSpPr>
        <p:spPr>
          <a:xfrm>
            <a:off x="4983480" y="1764792"/>
            <a:ext cx="3566160" cy="420624"/>
          </a:xfrm>
          <a:prstGeom prst="rect">
            <a:avLst/>
          </a:prstGeom>
          <a:noFill/>
          <a:ln/>
        </p:spPr>
        <p:txBody>
          <a:bodyPr wrap="square" rtlCol="0" anchor="ctr"/>
          <a:lstStyle/>
          <a:p>
            <a:pPr marL="0" indent="0">
              <a:buNone/>
            </a:pPr>
            <a:r>
              <a:rPr lang="en-US" sz="1200" dirty="0">
                <a:solidFill>
                  <a:srgbClr val="14213D"/>
                </a:solidFill>
                <a:latin typeface="Calibri" pitchFamily="34" charset="0"/>
                <a:ea typeface="Calibri" pitchFamily="34" charset="-122"/>
                <a:cs typeface="Calibri" pitchFamily="34" charset="-120"/>
              </a:rPr>
              <a:t>Chooses the curriculum, programs, and instructional approaches</a:t>
            </a:r>
            <a:endParaRPr lang="en-US" sz="1200" dirty="0"/>
          </a:p>
        </p:txBody>
      </p:sp>
      <p:sp>
        <p:nvSpPr>
          <p:cNvPr id="33" name="Shape 31"/>
          <p:cNvSpPr/>
          <p:nvPr/>
        </p:nvSpPr>
        <p:spPr>
          <a:xfrm>
            <a:off x="4617720" y="2459736"/>
            <a:ext cx="219456" cy="219456"/>
          </a:xfrm>
          <a:prstGeom prst="ellipse">
            <a:avLst/>
          </a:prstGeom>
          <a:solidFill>
            <a:srgbClr val="A8DADC"/>
          </a:solidFill>
          <a:ln w="12700">
            <a:solidFill>
              <a:srgbClr val="A8DADC"/>
            </a:solidFill>
            <a:prstDash val="solid"/>
          </a:ln>
        </p:spPr>
        <p:txBody>
          <a:bodyPr/>
          <a:lstStyle/>
          <a:p>
            <a:endParaRPr lang="en-US"/>
          </a:p>
        </p:txBody>
      </p:sp>
      <p:sp>
        <p:nvSpPr>
          <p:cNvPr id="34" name="Shape 32"/>
          <p:cNvSpPr/>
          <p:nvPr/>
        </p:nvSpPr>
        <p:spPr>
          <a:xfrm>
            <a:off x="4892040" y="2313432"/>
            <a:ext cx="3749040" cy="512064"/>
          </a:xfrm>
          <a:prstGeom prst="rect">
            <a:avLst/>
          </a:prstGeom>
          <a:solidFill>
            <a:srgbClr val="FFFFFF"/>
          </a:solidFill>
          <a:ln w="12700">
            <a:solidFill>
              <a:srgbClr val="FFFFFF"/>
            </a:solidFill>
            <a:prstDash val="solid"/>
          </a:ln>
        </p:spPr>
        <p:txBody>
          <a:bodyPr/>
          <a:lstStyle/>
          <a:p>
            <a:endParaRPr lang="en-US"/>
          </a:p>
        </p:txBody>
      </p:sp>
      <p:sp>
        <p:nvSpPr>
          <p:cNvPr id="35" name="Text 33"/>
          <p:cNvSpPr/>
          <p:nvPr/>
        </p:nvSpPr>
        <p:spPr>
          <a:xfrm>
            <a:off x="4983480" y="2359152"/>
            <a:ext cx="3566160" cy="420624"/>
          </a:xfrm>
          <a:prstGeom prst="rect">
            <a:avLst/>
          </a:prstGeom>
          <a:noFill/>
          <a:ln/>
        </p:spPr>
        <p:txBody>
          <a:bodyPr wrap="square" rtlCol="0" anchor="ctr"/>
          <a:lstStyle/>
          <a:p>
            <a:pPr marL="0" indent="0">
              <a:buNone/>
            </a:pPr>
            <a:r>
              <a:rPr lang="en-US" sz="1200" dirty="0">
                <a:solidFill>
                  <a:srgbClr val="14213D"/>
                </a:solidFill>
                <a:latin typeface="Calibri" pitchFamily="34" charset="0"/>
                <a:ea typeface="Calibri" pitchFamily="34" charset="-122"/>
                <a:cs typeface="Calibri" pitchFamily="34" charset="-120"/>
              </a:rPr>
              <a:t>Manages staff, schedules, and operational decisions</a:t>
            </a:r>
            <a:endParaRPr lang="en-US" sz="1200" dirty="0"/>
          </a:p>
        </p:txBody>
      </p:sp>
      <p:sp>
        <p:nvSpPr>
          <p:cNvPr id="36" name="Shape 34"/>
          <p:cNvSpPr/>
          <p:nvPr/>
        </p:nvSpPr>
        <p:spPr>
          <a:xfrm>
            <a:off x="4617720" y="3054096"/>
            <a:ext cx="219456" cy="219456"/>
          </a:xfrm>
          <a:prstGeom prst="ellipse">
            <a:avLst/>
          </a:prstGeom>
          <a:solidFill>
            <a:srgbClr val="A8DADC"/>
          </a:solidFill>
          <a:ln w="12700">
            <a:solidFill>
              <a:srgbClr val="A8DADC"/>
            </a:solidFill>
            <a:prstDash val="solid"/>
          </a:ln>
        </p:spPr>
        <p:txBody>
          <a:bodyPr/>
          <a:lstStyle/>
          <a:p>
            <a:endParaRPr lang="en-US"/>
          </a:p>
        </p:txBody>
      </p:sp>
      <p:sp>
        <p:nvSpPr>
          <p:cNvPr id="37" name="Shape 35"/>
          <p:cNvSpPr/>
          <p:nvPr/>
        </p:nvSpPr>
        <p:spPr>
          <a:xfrm>
            <a:off x="4892040" y="2907792"/>
            <a:ext cx="3749040" cy="512064"/>
          </a:xfrm>
          <a:prstGeom prst="rect">
            <a:avLst/>
          </a:prstGeom>
          <a:solidFill>
            <a:srgbClr val="F4F4F4"/>
          </a:solidFill>
          <a:ln w="12700">
            <a:solidFill>
              <a:srgbClr val="F4F4F4"/>
            </a:solidFill>
            <a:prstDash val="solid"/>
          </a:ln>
        </p:spPr>
        <p:txBody>
          <a:bodyPr/>
          <a:lstStyle/>
          <a:p>
            <a:endParaRPr lang="en-US"/>
          </a:p>
        </p:txBody>
      </p:sp>
      <p:sp>
        <p:nvSpPr>
          <p:cNvPr id="38" name="Text 36"/>
          <p:cNvSpPr/>
          <p:nvPr/>
        </p:nvSpPr>
        <p:spPr>
          <a:xfrm>
            <a:off x="4983480" y="2953512"/>
            <a:ext cx="3566160" cy="420624"/>
          </a:xfrm>
          <a:prstGeom prst="rect">
            <a:avLst/>
          </a:prstGeom>
          <a:noFill/>
          <a:ln/>
        </p:spPr>
        <p:txBody>
          <a:bodyPr wrap="square" rtlCol="0" anchor="ctr"/>
          <a:lstStyle/>
          <a:p>
            <a:pPr marL="0" indent="0">
              <a:buNone/>
            </a:pPr>
            <a:r>
              <a:rPr lang="en-US" sz="1200" dirty="0">
                <a:solidFill>
                  <a:srgbClr val="14213D"/>
                </a:solidFill>
                <a:latin typeface="Calibri" pitchFamily="34" charset="0"/>
                <a:ea typeface="Calibri" pitchFamily="34" charset="-122"/>
                <a:cs typeface="Calibri" pitchFamily="34" charset="-120"/>
              </a:rPr>
              <a:t>Determines how goals will be pursued — that's the superintendent's job</a:t>
            </a:r>
            <a:endParaRPr lang="en-US" sz="1200" dirty="0"/>
          </a:p>
        </p:txBody>
      </p:sp>
      <p:sp>
        <p:nvSpPr>
          <p:cNvPr id="39" name="Shape 37"/>
          <p:cNvSpPr/>
          <p:nvPr/>
        </p:nvSpPr>
        <p:spPr>
          <a:xfrm>
            <a:off x="4617720" y="3648456"/>
            <a:ext cx="219456" cy="219456"/>
          </a:xfrm>
          <a:prstGeom prst="ellipse">
            <a:avLst/>
          </a:prstGeom>
          <a:solidFill>
            <a:srgbClr val="A8DADC"/>
          </a:solidFill>
          <a:ln w="12700">
            <a:solidFill>
              <a:srgbClr val="A8DADC"/>
            </a:solidFill>
            <a:prstDash val="solid"/>
          </a:ln>
        </p:spPr>
        <p:txBody>
          <a:bodyPr/>
          <a:lstStyle/>
          <a:p>
            <a:endParaRPr lang="en-US"/>
          </a:p>
        </p:txBody>
      </p:sp>
      <p:sp>
        <p:nvSpPr>
          <p:cNvPr id="40" name="Shape 38"/>
          <p:cNvSpPr/>
          <p:nvPr/>
        </p:nvSpPr>
        <p:spPr>
          <a:xfrm>
            <a:off x="4892040" y="3502152"/>
            <a:ext cx="3749040" cy="512064"/>
          </a:xfrm>
          <a:prstGeom prst="rect">
            <a:avLst/>
          </a:prstGeom>
          <a:solidFill>
            <a:srgbClr val="FFFFFF"/>
          </a:solidFill>
          <a:ln w="12700">
            <a:solidFill>
              <a:srgbClr val="FFFFFF"/>
            </a:solidFill>
            <a:prstDash val="solid"/>
          </a:ln>
        </p:spPr>
        <p:txBody>
          <a:bodyPr/>
          <a:lstStyle/>
          <a:p>
            <a:endParaRPr lang="en-US"/>
          </a:p>
        </p:txBody>
      </p:sp>
      <p:sp>
        <p:nvSpPr>
          <p:cNvPr id="41" name="Text 39"/>
          <p:cNvSpPr/>
          <p:nvPr/>
        </p:nvSpPr>
        <p:spPr>
          <a:xfrm>
            <a:off x="4983480" y="3547872"/>
            <a:ext cx="3566160" cy="420624"/>
          </a:xfrm>
          <a:prstGeom prst="rect">
            <a:avLst/>
          </a:prstGeom>
          <a:noFill/>
          <a:ln/>
        </p:spPr>
        <p:txBody>
          <a:bodyPr wrap="square" rtlCol="0" anchor="ctr"/>
          <a:lstStyle/>
          <a:p>
            <a:pPr marL="0" indent="0">
              <a:buNone/>
            </a:pPr>
            <a:r>
              <a:rPr lang="en-US" sz="1200" dirty="0">
                <a:solidFill>
                  <a:srgbClr val="14213D"/>
                </a:solidFill>
                <a:latin typeface="Calibri" pitchFamily="34" charset="0"/>
                <a:ea typeface="Calibri" pitchFamily="34" charset="-122"/>
                <a:cs typeface="Calibri" pitchFamily="34" charset="-120"/>
              </a:rPr>
              <a:t>Proposes specific strategies and methods to hit agreed targets</a:t>
            </a:r>
            <a:endParaRPr lang="en-US" sz="1200" dirty="0"/>
          </a:p>
        </p:txBody>
      </p:sp>
      <p:sp>
        <p:nvSpPr>
          <p:cNvPr id="42" name="Shape 40"/>
          <p:cNvSpPr/>
          <p:nvPr/>
        </p:nvSpPr>
        <p:spPr>
          <a:xfrm>
            <a:off x="4617720" y="4242816"/>
            <a:ext cx="219456" cy="219456"/>
          </a:xfrm>
          <a:prstGeom prst="ellipse">
            <a:avLst/>
          </a:prstGeom>
          <a:solidFill>
            <a:srgbClr val="A8DADC"/>
          </a:solidFill>
          <a:ln w="12700">
            <a:solidFill>
              <a:srgbClr val="A8DADC"/>
            </a:solidFill>
            <a:prstDash val="solid"/>
          </a:ln>
        </p:spPr>
        <p:txBody>
          <a:bodyPr/>
          <a:lstStyle/>
          <a:p>
            <a:endParaRPr lang="en-US"/>
          </a:p>
        </p:txBody>
      </p:sp>
      <p:sp>
        <p:nvSpPr>
          <p:cNvPr id="43" name="Shape 41"/>
          <p:cNvSpPr/>
          <p:nvPr/>
        </p:nvSpPr>
        <p:spPr>
          <a:xfrm>
            <a:off x="4892040" y="4096512"/>
            <a:ext cx="3749040" cy="512064"/>
          </a:xfrm>
          <a:prstGeom prst="rect">
            <a:avLst/>
          </a:prstGeom>
          <a:solidFill>
            <a:srgbClr val="F4F4F4"/>
          </a:solidFill>
          <a:ln w="12700">
            <a:solidFill>
              <a:srgbClr val="F4F4F4"/>
            </a:solidFill>
            <a:prstDash val="solid"/>
          </a:ln>
        </p:spPr>
        <p:txBody>
          <a:bodyPr/>
          <a:lstStyle/>
          <a:p>
            <a:endParaRPr lang="en-US"/>
          </a:p>
        </p:txBody>
      </p:sp>
      <p:sp>
        <p:nvSpPr>
          <p:cNvPr id="44" name="Text 42"/>
          <p:cNvSpPr/>
          <p:nvPr/>
        </p:nvSpPr>
        <p:spPr>
          <a:xfrm>
            <a:off x="4983480" y="4142232"/>
            <a:ext cx="3566160" cy="420624"/>
          </a:xfrm>
          <a:prstGeom prst="rect">
            <a:avLst/>
          </a:prstGeom>
          <a:noFill/>
          <a:ln/>
        </p:spPr>
        <p:txBody>
          <a:bodyPr wrap="square" rtlCol="0" anchor="ctr"/>
          <a:lstStyle/>
          <a:p>
            <a:pPr marL="0" indent="0">
              <a:buNone/>
            </a:pPr>
            <a:r>
              <a:rPr lang="en-US" sz="1200" dirty="0">
                <a:solidFill>
                  <a:srgbClr val="14213D"/>
                </a:solidFill>
                <a:latin typeface="Calibri" pitchFamily="34" charset="0"/>
                <a:ea typeface="Calibri" pitchFamily="34" charset="-122"/>
                <a:cs typeface="Calibri" pitchFamily="34" charset="-120"/>
              </a:rPr>
              <a:t>Brings professional expertise; the board brings the accountability</a:t>
            </a:r>
            <a:endParaRPr lang="en-US" sz="1200" dirty="0"/>
          </a:p>
        </p:txBody>
      </p:sp>
      <p:sp>
        <p:nvSpPr>
          <p:cNvPr id="45" name="Shape 43"/>
          <p:cNvSpPr/>
          <p:nvPr/>
        </p:nvSpPr>
        <p:spPr>
          <a:xfrm>
            <a:off x="411480" y="4663440"/>
            <a:ext cx="8321040" cy="347472"/>
          </a:xfrm>
          <a:prstGeom prst="rect">
            <a:avLst/>
          </a:prstGeom>
          <a:solidFill>
            <a:srgbClr val="14213D"/>
          </a:solidFill>
          <a:ln w="12700">
            <a:solidFill>
              <a:srgbClr val="14213D"/>
            </a:solidFill>
            <a:prstDash val="solid"/>
          </a:ln>
        </p:spPr>
        <p:txBody>
          <a:bodyPr/>
          <a:lstStyle/>
          <a:p>
            <a:endParaRPr lang="en-US"/>
          </a:p>
        </p:txBody>
      </p:sp>
      <p:sp>
        <p:nvSpPr>
          <p:cNvPr id="46" name="Text 44"/>
          <p:cNvSpPr/>
          <p:nvPr/>
        </p:nvSpPr>
        <p:spPr>
          <a:xfrm>
            <a:off x="548640" y="4663440"/>
            <a:ext cx="8046720" cy="347472"/>
          </a:xfrm>
          <a:prstGeom prst="rect">
            <a:avLst/>
          </a:prstGeom>
          <a:noFill/>
          <a:ln/>
        </p:spPr>
        <p:txBody>
          <a:bodyPr wrap="square" rtlCol="0" anchor="ctr"/>
          <a:lstStyle/>
          <a:p>
            <a:pPr marL="0" indent="0">
              <a:buNone/>
            </a:pPr>
            <a:r>
              <a:rPr lang="en-US" sz="1200" b="1" i="1" dirty="0">
                <a:solidFill>
                  <a:srgbClr val="FCA311"/>
                </a:solidFill>
                <a:latin typeface="Calibri" pitchFamily="34" charset="0"/>
                <a:ea typeface="Calibri" pitchFamily="34" charset="-122"/>
                <a:cs typeface="Calibri" pitchFamily="34" charset="-120"/>
              </a:rPr>
              <a:t>When boards drift into the How, trust erodes. When districts ignore the What, accountability disappears.</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4213D"/>
        </a:solidFill>
        <a:effectLst/>
      </p:bgPr>
    </p:bg>
    <p:spTree>
      <p:nvGrpSpPr>
        <p:cNvPr id="1" name=""/>
        <p:cNvGrpSpPr/>
        <p:nvPr/>
      </p:nvGrpSpPr>
      <p:grpSpPr>
        <a:xfrm>
          <a:off x="0" y="0"/>
          <a:ext cx="0" cy="0"/>
          <a:chOff x="0" y="0"/>
          <a:chExt cx="0" cy="0"/>
        </a:xfrm>
      </p:grpSpPr>
      <p:sp>
        <p:nvSpPr>
          <p:cNvPr id="2" name="Text 0"/>
          <p:cNvSpPr/>
          <p:nvPr/>
        </p:nvSpPr>
        <p:spPr>
          <a:xfrm>
            <a:off x="411480" y="164592"/>
            <a:ext cx="8321040" cy="530352"/>
          </a:xfrm>
          <a:prstGeom prst="rect">
            <a:avLst/>
          </a:prstGeom>
          <a:noFill/>
          <a:ln/>
        </p:spPr>
        <p:txBody>
          <a:bodyPr wrap="square" rtlCol="0" anchor="ctr"/>
          <a:lstStyle/>
          <a:p>
            <a:pPr marL="0" indent="0">
              <a:buNone/>
            </a:pPr>
            <a:r>
              <a:rPr lang="en-US" sz="2800" b="1" dirty="0">
                <a:solidFill>
                  <a:srgbClr val="FFFFFF"/>
                </a:solidFill>
                <a:latin typeface="Georgia" pitchFamily="34" charset="0"/>
                <a:ea typeface="Georgia" pitchFamily="34" charset="-122"/>
                <a:cs typeface="Georgia" pitchFamily="34" charset="-120"/>
              </a:rPr>
              <a:t>The 4 A's Framework</a:t>
            </a:r>
            <a:endParaRPr lang="en-US" sz="2800" dirty="0"/>
          </a:p>
        </p:txBody>
      </p:sp>
      <p:sp>
        <p:nvSpPr>
          <p:cNvPr id="3" name="Shape 1"/>
          <p:cNvSpPr/>
          <p:nvPr/>
        </p:nvSpPr>
        <p:spPr>
          <a:xfrm>
            <a:off x="411480" y="713232"/>
            <a:ext cx="8321040" cy="36576"/>
          </a:xfrm>
          <a:prstGeom prst="rect">
            <a:avLst/>
          </a:prstGeom>
          <a:solidFill>
            <a:srgbClr val="FCA311"/>
          </a:solidFill>
          <a:ln w="12700">
            <a:solidFill>
              <a:srgbClr val="FCA311"/>
            </a:solidFill>
            <a:prstDash val="solid"/>
          </a:ln>
        </p:spPr>
        <p:txBody>
          <a:bodyPr/>
          <a:lstStyle/>
          <a:p>
            <a:endParaRPr lang="en-US"/>
          </a:p>
        </p:txBody>
      </p:sp>
      <p:sp>
        <p:nvSpPr>
          <p:cNvPr id="4" name="Text 2"/>
          <p:cNvSpPr/>
          <p:nvPr/>
        </p:nvSpPr>
        <p:spPr>
          <a:xfrm>
            <a:off x="411480" y="850392"/>
            <a:ext cx="8321040" cy="329184"/>
          </a:xfrm>
          <a:prstGeom prst="rect">
            <a:avLst/>
          </a:prstGeom>
          <a:noFill/>
          <a:ln/>
        </p:spPr>
        <p:txBody>
          <a:bodyPr wrap="square" rtlCol="0" anchor="ctr"/>
          <a:lstStyle/>
          <a:p>
            <a:pPr marL="0" indent="0">
              <a:buNone/>
            </a:pPr>
            <a:endParaRPr lang="en-US" sz="1400" dirty="0"/>
          </a:p>
        </p:txBody>
      </p:sp>
      <p:sp>
        <p:nvSpPr>
          <p:cNvPr id="5" name="Shape 3"/>
          <p:cNvSpPr/>
          <p:nvPr/>
        </p:nvSpPr>
        <p:spPr>
          <a:xfrm>
            <a:off x="411480" y="1307592"/>
            <a:ext cx="3977640" cy="1600200"/>
          </a:xfrm>
          <a:prstGeom prst="rect">
            <a:avLst/>
          </a:prstGeom>
          <a:solidFill>
            <a:srgbClr val="1E3054"/>
          </a:solidFill>
          <a:ln w="12700">
            <a:solidFill>
              <a:srgbClr val="FCA311"/>
            </a:solidFill>
            <a:prstDash val="solid"/>
          </a:ln>
        </p:spPr>
        <p:txBody>
          <a:bodyPr/>
          <a:lstStyle/>
          <a:p>
            <a:endParaRPr lang="en-US"/>
          </a:p>
        </p:txBody>
      </p:sp>
      <p:sp>
        <p:nvSpPr>
          <p:cNvPr id="6" name="Shape 4"/>
          <p:cNvSpPr/>
          <p:nvPr/>
        </p:nvSpPr>
        <p:spPr>
          <a:xfrm>
            <a:off x="411480" y="1307592"/>
            <a:ext cx="3977640" cy="64008"/>
          </a:xfrm>
          <a:prstGeom prst="rect">
            <a:avLst/>
          </a:prstGeom>
          <a:solidFill>
            <a:srgbClr val="FCA311"/>
          </a:solidFill>
          <a:ln w="12700">
            <a:solidFill>
              <a:srgbClr val="FCA311"/>
            </a:solidFill>
            <a:prstDash val="solid"/>
          </a:ln>
        </p:spPr>
        <p:txBody>
          <a:bodyPr/>
          <a:lstStyle/>
          <a:p>
            <a:endParaRPr lang="en-US"/>
          </a:p>
        </p:txBody>
      </p:sp>
      <p:sp>
        <p:nvSpPr>
          <p:cNvPr id="7" name="Shape 5"/>
          <p:cNvSpPr/>
          <p:nvPr/>
        </p:nvSpPr>
        <p:spPr>
          <a:xfrm>
            <a:off x="548640" y="1490472"/>
            <a:ext cx="292608" cy="292608"/>
          </a:xfrm>
          <a:prstGeom prst="ellipse">
            <a:avLst/>
          </a:prstGeom>
          <a:solidFill>
            <a:srgbClr val="FCA311"/>
          </a:solidFill>
          <a:ln w="12700">
            <a:solidFill>
              <a:srgbClr val="FCA311"/>
            </a:solidFill>
            <a:prstDash val="solid"/>
          </a:ln>
        </p:spPr>
        <p:txBody>
          <a:bodyPr/>
          <a:lstStyle/>
          <a:p>
            <a:endParaRPr lang="en-US"/>
          </a:p>
        </p:txBody>
      </p:sp>
      <p:sp>
        <p:nvSpPr>
          <p:cNvPr id="8" name="Text 6"/>
          <p:cNvSpPr/>
          <p:nvPr/>
        </p:nvSpPr>
        <p:spPr>
          <a:xfrm>
            <a:off x="548640" y="1490472"/>
            <a:ext cx="292608" cy="292608"/>
          </a:xfrm>
          <a:prstGeom prst="rect">
            <a:avLst/>
          </a:prstGeom>
          <a:noFill/>
          <a:ln/>
        </p:spPr>
        <p:txBody>
          <a:bodyPr wrap="square" lIns="0" tIns="0" rIns="0" bIns="0" rtlCol="0" anchor="ctr"/>
          <a:lstStyle/>
          <a:p>
            <a:pPr marL="0" indent="0" algn="ctr">
              <a:buNone/>
            </a:pPr>
            <a:r>
              <a:rPr lang="en-US" sz="1200" b="1" dirty="0">
                <a:solidFill>
                  <a:srgbClr val="14213D"/>
                </a:solidFill>
              </a:rPr>
              <a:t>1</a:t>
            </a:r>
            <a:endParaRPr lang="en-US" sz="1200" dirty="0"/>
          </a:p>
        </p:txBody>
      </p:sp>
      <p:sp>
        <p:nvSpPr>
          <p:cNvPr id="9" name="Text 7"/>
          <p:cNvSpPr/>
          <p:nvPr/>
        </p:nvSpPr>
        <p:spPr>
          <a:xfrm>
            <a:off x="960120" y="1490472"/>
            <a:ext cx="3200400" cy="329184"/>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Academic Performance</a:t>
            </a:r>
            <a:endParaRPr lang="en-US" sz="1400" dirty="0"/>
          </a:p>
        </p:txBody>
      </p:sp>
      <p:sp>
        <p:nvSpPr>
          <p:cNvPr id="10" name="Text 8"/>
          <p:cNvSpPr/>
          <p:nvPr/>
        </p:nvSpPr>
        <p:spPr>
          <a:xfrm>
            <a:off x="3246120" y="1508760"/>
            <a:ext cx="1005840" cy="201168"/>
          </a:xfrm>
          <a:prstGeom prst="rect">
            <a:avLst/>
          </a:prstGeom>
          <a:noFill/>
          <a:ln/>
        </p:spPr>
        <p:txBody>
          <a:bodyPr wrap="square" lIns="0" tIns="0" rIns="0" bIns="0" rtlCol="0" anchor="ctr"/>
          <a:lstStyle/>
          <a:p>
            <a:pPr marL="0" indent="0" algn="r">
              <a:buNone/>
            </a:pPr>
            <a:r>
              <a:rPr lang="en-US" sz="800" b="1" kern="0" spc="100" dirty="0">
                <a:solidFill>
                  <a:srgbClr val="FCA311"/>
                </a:solidFill>
                <a:latin typeface="Calibri" pitchFamily="34" charset="0"/>
                <a:ea typeface="Calibri" pitchFamily="34" charset="-122"/>
                <a:cs typeface="Calibri" pitchFamily="34" charset="-120"/>
              </a:rPr>
              <a:t>PRIMARY</a:t>
            </a:r>
            <a:endParaRPr lang="en-US" sz="800" dirty="0"/>
          </a:p>
        </p:txBody>
      </p:sp>
      <p:sp>
        <p:nvSpPr>
          <p:cNvPr id="11" name="Text 9"/>
          <p:cNvSpPr/>
          <p:nvPr/>
        </p:nvSpPr>
        <p:spPr>
          <a:xfrm>
            <a:off x="548640" y="1901952"/>
            <a:ext cx="3703320" cy="868680"/>
          </a:xfrm>
          <a:prstGeom prst="rect">
            <a:avLst/>
          </a:prstGeom>
          <a:noFill/>
          <a:ln/>
        </p:spPr>
        <p:txBody>
          <a:bodyPr wrap="square" rtlCol="0" anchor="ctr"/>
          <a:lstStyle/>
          <a:p>
            <a:pPr marL="0" indent="0">
              <a:buNone/>
            </a:pPr>
            <a:r>
              <a:rPr lang="en-US" sz="1200" dirty="0">
                <a:solidFill>
                  <a:srgbClr val="A8DADC"/>
                </a:solidFill>
                <a:latin typeface="Calibri" pitchFamily="34" charset="0"/>
                <a:ea typeface="Calibri" pitchFamily="34" charset="-122"/>
                <a:cs typeface="Calibri" pitchFamily="34" charset="-120"/>
              </a:rPr>
              <a:t>Are students learning? Is achievement improving for all student groups? What does the data say?</a:t>
            </a:r>
            <a:endParaRPr lang="en-US" sz="1200" dirty="0"/>
          </a:p>
        </p:txBody>
      </p:sp>
      <p:sp>
        <p:nvSpPr>
          <p:cNvPr id="12" name="Shape 10"/>
          <p:cNvSpPr/>
          <p:nvPr/>
        </p:nvSpPr>
        <p:spPr>
          <a:xfrm>
            <a:off x="4617720" y="1307592"/>
            <a:ext cx="3977640" cy="1600200"/>
          </a:xfrm>
          <a:prstGeom prst="rect">
            <a:avLst/>
          </a:prstGeom>
          <a:solidFill>
            <a:srgbClr val="1E3054"/>
          </a:solidFill>
          <a:ln w="12700">
            <a:solidFill>
              <a:srgbClr val="A8DADC"/>
            </a:solidFill>
            <a:prstDash val="solid"/>
          </a:ln>
        </p:spPr>
        <p:txBody>
          <a:bodyPr/>
          <a:lstStyle/>
          <a:p>
            <a:endParaRPr lang="en-US"/>
          </a:p>
        </p:txBody>
      </p:sp>
      <p:sp>
        <p:nvSpPr>
          <p:cNvPr id="13" name="Shape 11"/>
          <p:cNvSpPr/>
          <p:nvPr/>
        </p:nvSpPr>
        <p:spPr>
          <a:xfrm>
            <a:off x="4617720" y="1307592"/>
            <a:ext cx="3977640" cy="64008"/>
          </a:xfrm>
          <a:prstGeom prst="rect">
            <a:avLst/>
          </a:prstGeom>
          <a:solidFill>
            <a:srgbClr val="A8DADC"/>
          </a:solidFill>
          <a:ln w="12700">
            <a:solidFill>
              <a:srgbClr val="A8DADC"/>
            </a:solidFill>
            <a:prstDash val="solid"/>
          </a:ln>
        </p:spPr>
        <p:txBody>
          <a:bodyPr/>
          <a:lstStyle/>
          <a:p>
            <a:endParaRPr lang="en-US"/>
          </a:p>
        </p:txBody>
      </p:sp>
      <p:sp>
        <p:nvSpPr>
          <p:cNvPr id="14" name="Shape 12"/>
          <p:cNvSpPr/>
          <p:nvPr/>
        </p:nvSpPr>
        <p:spPr>
          <a:xfrm>
            <a:off x="4754880" y="1490472"/>
            <a:ext cx="292608" cy="292608"/>
          </a:xfrm>
          <a:prstGeom prst="ellipse">
            <a:avLst/>
          </a:prstGeom>
          <a:solidFill>
            <a:srgbClr val="A8DADC"/>
          </a:solidFill>
          <a:ln w="12700">
            <a:solidFill>
              <a:srgbClr val="A8DADC"/>
            </a:solidFill>
            <a:prstDash val="solid"/>
          </a:ln>
        </p:spPr>
        <p:txBody>
          <a:bodyPr/>
          <a:lstStyle/>
          <a:p>
            <a:endParaRPr lang="en-US"/>
          </a:p>
        </p:txBody>
      </p:sp>
      <p:sp>
        <p:nvSpPr>
          <p:cNvPr id="15" name="Text 13"/>
          <p:cNvSpPr/>
          <p:nvPr/>
        </p:nvSpPr>
        <p:spPr>
          <a:xfrm>
            <a:off x="4754880" y="1490472"/>
            <a:ext cx="292608" cy="292608"/>
          </a:xfrm>
          <a:prstGeom prst="rect">
            <a:avLst/>
          </a:prstGeom>
          <a:noFill/>
          <a:ln/>
        </p:spPr>
        <p:txBody>
          <a:bodyPr wrap="square" lIns="0" tIns="0" rIns="0" bIns="0" rtlCol="0" anchor="ctr"/>
          <a:lstStyle/>
          <a:p>
            <a:pPr marL="0" indent="0" algn="ctr">
              <a:buNone/>
            </a:pPr>
            <a:r>
              <a:rPr lang="en-US" sz="1200" b="1" dirty="0">
                <a:solidFill>
                  <a:srgbClr val="14213D"/>
                </a:solidFill>
              </a:rPr>
              <a:t>2</a:t>
            </a:r>
            <a:endParaRPr lang="en-US" sz="1200" dirty="0"/>
          </a:p>
        </p:txBody>
      </p:sp>
      <p:sp>
        <p:nvSpPr>
          <p:cNvPr id="16" name="Text 14"/>
          <p:cNvSpPr/>
          <p:nvPr/>
        </p:nvSpPr>
        <p:spPr>
          <a:xfrm>
            <a:off x="5166360" y="1490472"/>
            <a:ext cx="3200400" cy="329184"/>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Attainment of Goals</a:t>
            </a:r>
            <a:endParaRPr lang="en-US" sz="1400" dirty="0"/>
          </a:p>
        </p:txBody>
      </p:sp>
      <p:sp>
        <p:nvSpPr>
          <p:cNvPr id="17" name="Text 15"/>
          <p:cNvSpPr/>
          <p:nvPr/>
        </p:nvSpPr>
        <p:spPr>
          <a:xfrm>
            <a:off x="7452360" y="1508760"/>
            <a:ext cx="1005840" cy="201168"/>
          </a:xfrm>
          <a:prstGeom prst="rect">
            <a:avLst/>
          </a:prstGeom>
          <a:noFill/>
          <a:ln/>
        </p:spPr>
        <p:txBody>
          <a:bodyPr wrap="square" lIns="0" tIns="0" rIns="0" bIns="0" rtlCol="0" anchor="ctr"/>
          <a:lstStyle/>
          <a:p>
            <a:pPr marL="0" indent="0" algn="r">
              <a:buNone/>
            </a:pPr>
            <a:r>
              <a:rPr lang="en-US" sz="800" b="1" kern="0" spc="100" dirty="0">
                <a:solidFill>
                  <a:srgbClr val="A8DADC"/>
                </a:solidFill>
                <a:latin typeface="Calibri" pitchFamily="34" charset="0"/>
                <a:ea typeface="Calibri" pitchFamily="34" charset="-122"/>
                <a:cs typeface="Calibri" pitchFamily="34" charset="-120"/>
              </a:rPr>
              <a:t>CORE</a:t>
            </a:r>
            <a:endParaRPr lang="en-US" sz="800" dirty="0"/>
          </a:p>
        </p:txBody>
      </p:sp>
      <p:sp>
        <p:nvSpPr>
          <p:cNvPr id="18" name="Text 16"/>
          <p:cNvSpPr/>
          <p:nvPr/>
        </p:nvSpPr>
        <p:spPr>
          <a:xfrm>
            <a:off x="4754880" y="1901952"/>
            <a:ext cx="3703320" cy="868680"/>
          </a:xfrm>
          <a:prstGeom prst="rect">
            <a:avLst/>
          </a:prstGeom>
          <a:noFill/>
          <a:ln/>
        </p:spPr>
        <p:txBody>
          <a:bodyPr wrap="square" rtlCol="0" anchor="ctr"/>
          <a:lstStyle/>
          <a:p>
            <a:pPr marL="0" indent="0">
              <a:buNone/>
            </a:pPr>
            <a:r>
              <a:rPr lang="en-US" sz="1200" dirty="0">
                <a:solidFill>
                  <a:srgbClr val="A8DADC"/>
                </a:solidFill>
                <a:latin typeface="Calibri" pitchFamily="34" charset="0"/>
                <a:ea typeface="Calibri" pitchFamily="34" charset="-122"/>
                <a:cs typeface="Calibri" pitchFamily="34" charset="-120"/>
              </a:rPr>
              <a:t>Were academically-focused goals set? Were they met? Were they meaningful and measurable?</a:t>
            </a:r>
            <a:endParaRPr lang="en-US" sz="1200" dirty="0"/>
          </a:p>
        </p:txBody>
      </p:sp>
      <p:sp>
        <p:nvSpPr>
          <p:cNvPr id="19" name="Shape 17"/>
          <p:cNvSpPr/>
          <p:nvPr/>
        </p:nvSpPr>
        <p:spPr>
          <a:xfrm>
            <a:off x="411480" y="3017520"/>
            <a:ext cx="3977640" cy="1600200"/>
          </a:xfrm>
          <a:prstGeom prst="rect">
            <a:avLst/>
          </a:prstGeom>
          <a:solidFill>
            <a:srgbClr val="1E3054"/>
          </a:solidFill>
          <a:ln w="12700">
            <a:solidFill>
              <a:srgbClr val="8BAED4"/>
            </a:solidFill>
            <a:prstDash val="solid"/>
          </a:ln>
        </p:spPr>
        <p:txBody>
          <a:bodyPr/>
          <a:lstStyle/>
          <a:p>
            <a:endParaRPr lang="en-US"/>
          </a:p>
        </p:txBody>
      </p:sp>
      <p:sp>
        <p:nvSpPr>
          <p:cNvPr id="20" name="Shape 18"/>
          <p:cNvSpPr/>
          <p:nvPr/>
        </p:nvSpPr>
        <p:spPr>
          <a:xfrm>
            <a:off x="411480" y="3017520"/>
            <a:ext cx="3977640" cy="64008"/>
          </a:xfrm>
          <a:prstGeom prst="rect">
            <a:avLst/>
          </a:prstGeom>
          <a:solidFill>
            <a:srgbClr val="8BAED4"/>
          </a:solidFill>
          <a:ln w="12700">
            <a:solidFill>
              <a:srgbClr val="8BAED4"/>
            </a:solidFill>
            <a:prstDash val="solid"/>
          </a:ln>
        </p:spPr>
        <p:txBody>
          <a:bodyPr/>
          <a:lstStyle/>
          <a:p>
            <a:endParaRPr lang="en-US"/>
          </a:p>
        </p:txBody>
      </p:sp>
      <p:sp>
        <p:nvSpPr>
          <p:cNvPr id="21" name="Shape 19"/>
          <p:cNvSpPr/>
          <p:nvPr/>
        </p:nvSpPr>
        <p:spPr>
          <a:xfrm>
            <a:off x="548640" y="3200400"/>
            <a:ext cx="292608" cy="292608"/>
          </a:xfrm>
          <a:prstGeom prst="ellipse">
            <a:avLst/>
          </a:prstGeom>
          <a:solidFill>
            <a:srgbClr val="8BAED4"/>
          </a:solidFill>
          <a:ln w="12700">
            <a:solidFill>
              <a:srgbClr val="8BAED4"/>
            </a:solidFill>
            <a:prstDash val="solid"/>
          </a:ln>
        </p:spPr>
        <p:txBody>
          <a:bodyPr/>
          <a:lstStyle/>
          <a:p>
            <a:endParaRPr lang="en-US"/>
          </a:p>
        </p:txBody>
      </p:sp>
      <p:sp>
        <p:nvSpPr>
          <p:cNvPr id="22" name="Text 20"/>
          <p:cNvSpPr/>
          <p:nvPr/>
        </p:nvSpPr>
        <p:spPr>
          <a:xfrm>
            <a:off x="548640" y="3200400"/>
            <a:ext cx="292608" cy="292608"/>
          </a:xfrm>
          <a:prstGeom prst="rect">
            <a:avLst/>
          </a:prstGeom>
          <a:noFill/>
          <a:ln/>
        </p:spPr>
        <p:txBody>
          <a:bodyPr wrap="square" lIns="0" tIns="0" rIns="0" bIns="0" rtlCol="0" anchor="ctr"/>
          <a:lstStyle/>
          <a:p>
            <a:pPr marL="0" indent="0" algn="ctr">
              <a:buNone/>
            </a:pPr>
            <a:r>
              <a:rPr lang="en-US" sz="1200" b="1" dirty="0">
                <a:solidFill>
                  <a:srgbClr val="14213D"/>
                </a:solidFill>
              </a:rPr>
              <a:t>3</a:t>
            </a:r>
            <a:endParaRPr lang="en-US" sz="1200" dirty="0"/>
          </a:p>
        </p:txBody>
      </p:sp>
      <p:sp>
        <p:nvSpPr>
          <p:cNvPr id="23" name="Text 21"/>
          <p:cNvSpPr/>
          <p:nvPr/>
        </p:nvSpPr>
        <p:spPr>
          <a:xfrm>
            <a:off x="960120" y="3200400"/>
            <a:ext cx="3200400" cy="329184"/>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Adherence to Policy</a:t>
            </a:r>
            <a:endParaRPr lang="en-US" sz="1400" dirty="0"/>
          </a:p>
        </p:txBody>
      </p:sp>
      <p:sp>
        <p:nvSpPr>
          <p:cNvPr id="24" name="Text 22"/>
          <p:cNvSpPr/>
          <p:nvPr/>
        </p:nvSpPr>
        <p:spPr>
          <a:xfrm>
            <a:off x="3246120" y="3218688"/>
            <a:ext cx="1005840" cy="201168"/>
          </a:xfrm>
          <a:prstGeom prst="rect">
            <a:avLst/>
          </a:prstGeom>
          <a:noFill/>
          <a:ln/>
        </p:spPr>
        <p:txBody>
          <a:bodyPr wrap="square" lIns="0" tIns="0" rIns="0" bIns="0" rtlCol="0" anchor="ctr"/>
          <a:lstStyle/>
          <a:p>
            <a:pPr marL="0" indent="0" algn="r">
              <a:buNone/>
            </a:pPr>
            <a:r>
              <a:rPr lang="en-US" sz="800" b="1" kern="0" spc="100" dirty="0">
                <a:solidFill>
                  <a:srgbClr val="8BAED4"/>
                </a:solidFill>
                <a:latin typeface="Calibri" pitchFamily="34" charset="0"/>
                <a:ea typeface="Calibri" pitchFamily="34" charset="-122"/>
                <a:cs typeface="Calibri" pitchFamily="34" charset="-120"/>
              </a:rPr>
              <a:t>REQUIRED</a:t>
            </a:r>
            <a:endParaRPr lang="en-US" sz="800" dirty="0"/>
          </a:p>
        </p:txBody>
      </p:sp>
      <p:sp>
        <p:nvSpPr>
          <p:cNvPr id="25" name="Text 23"/>
          <p:cNvSpPr/>
          <p:nvPr/>
        </p:nvSpPr>
        <p:spPr>
          <a:xfrm>
            <a:off x="548640" y="3611880"/>
            <a:ext cx="3703320" cy="868680"/>
          </a:xfrm>
          <a:prstGeom prst="rect">
            <a:avLst/>
          </a:prstGeom>
          <a:noFill/>
          <a:ln/>
        </p:spPr>
        <p:txBody>
          <a:bodyPr wrap="square" rtlCol="0" anchor="ctr"/>
          <a:lstStyle/>
          <a:p>
            <a:pPr marL="0" indent="0">
              <a:buNone/>
            </a:pPr>
            <a:r>
              <a:rPr lang="en-US" sz="1200" dirty="0">
                <a:solidFill>
                  <a:srgbClr val="A8DADC"/>
                </a:solidFill>
                <a:latin typeface="Calibri" pitchFamily="34" charset="0"/>
                <a:ea typeface="Calibri" pitchFamily="34" charset="-122"/>
                <a:cs typeface="Calibri" pitchFamily="34" charset="-120"/>
              </a:rPr>
              <a:t>Is the superintendent implementing board policy and operating within governance boundaries?</a:t>
            </a:r>
            <a:endParaRPr lang="en-US" sz="1200" dirty="0"/>
          </a:p>
        </p:txBody>
      </p:sp>
      <p:sp>
        <p:nvSpPr>
          <p:cNvPr id="26" name="Shape 24"/>
          <p:cNvSpPr/>
          <p:nvPr/>
        </p:nvSpPr>
        <p:spPr>
          <a:xfrm>
            <a:off x="4617720" y="3017520"/>
            <a:ext cx="3977640" cy="1600200"/>
          </a:xfrm>
          <a:prstGeom prst="rect">
            <a:avLst/>
          </a:prstGeom>
          <a:solidFill>
            <a:srgbClr val="1E3054"/>
          </a:solidFill>
          <a:ln w="12700">
            <a:solidFill>
              <a:srgbClr val="7DAEBC"/>
            </a:solidFill>
            <a:prstDash val="solid"/>
          </a:ln>
        </p:spPr>
        <p:txBody>
          <a:bodyPr/>
          <a:lstStyle/>
          <a:p>
            <a:endParaRPr lang="en-US"/>
          </a:p>
        </p:txBody>
      </p:sp>
      <p:sp>
        <p:nvSpPr>
          <p:cNvPr id="27" name="Shape 25"/>
          <p:cNvSpPr/>
          <p:nvPr/>
        </p:nvSpPr>
        <p:spPr>
          <a:xfrm>
            <a:off x="4617720" y="3017520"/>
            <a:ext cx="3977640" cy="64008"/>
          </a:xfrm>
          <a:prstGeom prst="rect">
            <a:avLst/>
          </a:prstGeom>
          <a:solidFill>
            <a:srgbClr val="7DAEBC"/>
          </a:solidFill>
          <a:ln w="12700">
            <a:solidFill>
              <a:srgbClr val="7DAEBC"/>
            </a:solidFill>
            <a:prstDash val="solid"/>
          </a:ln>
        </p:spPr>
        <p:txBody>
          <a:bodyPr/>
          <a:lstStyle/>
          <a:p>
            <a:endParaRPr lang="en-US"/>
          </a:p>
        </p:txBody>
      </p:sp>
      <p:sp>
        <p:nvSpPr>
          <p:cNvPr id="28" name="Shape 26"/>
          <p:cNvSpPr/>
          <p:nvPr/>
        </p:nvSpPr>
        <p:spPr>
          <a:xfrm>
            <a:off x="4754880" y="3200400"/>
            <a:ext cx="292608" cy="292608"/>
          </a:xfrm>
          <a:prstGeom prst="ellipse">
            <a:avLst/>
          </a:prstGeom>
          <a:solidFill>
            <a:srgbClr val="7DAEBC"/>
          </a:solidFill>
          <a:ln w="12700">
            <a:solidFill>
              <a:srgbClr val="7DAEBC"/>
            </a:solidFill>
            <a:prstDash val="solid"/>
          </a:ln>
        </p:spPr>
        <p:txBody>
          <a:bodyPr/>
          <a:lstStyle/>
          <a:p>
            <a:endParaRPr lang="en-US"/>
          </a:p>
        </p:txBody>
      </p:sp>
      <p:sp>
        <p:nvSpPr>
          <p:cNvPr id="29" name="Text 27"/>
          <p:cNvSpPr/>
          <p:nvPr/>
        </p:nvSpPr>
        <p:spPr>
          <a:xfrm>
            <a:off x="4754880" y="3200400"/>
            <a:ext cx="292608" cy="292608"/>
          </a:xfrm>
          <a:prstGeom prst="rect">
            <a:avLst/>
          </a:prstGeom>
          <a:noFill/>
          <a:ln/>
        </p:spPr>
        <p:txBody>
          <a:bodyPr wrap="square" lIns="0" tIns="0" rIns="0" bIns="0" rtlCol="0" anchor="ctr"/>
          <a:lstStyle/>
          <a:p>
            <a:pPr marL="0" indent="0" algn="ctr">
              <a:buNone/>
            </a:pPr>
            <a:r>
              <a:rPr lang="en-US" sz="1200" b="1" dirty="0">
                <a:solidFill>
                  <a:srgbClr val="14213D"/>
                </a:solidFill>
              </a:rPr>
              <a:t>4</a:t>
            </a:r>
            <a:endParaRPr lang="en-US" sz="1200" dirty="0"/>
          </a:p>
        </p:txBody>
      </p:sp>
      <p:sp>
        <p:nvSpPr>
          <p:cNvPr id="30" name="Text 28"/>
          <p:cNvSpPr/>
          <p:nvPr/>
        </p:nvSpPr>
        <p:spPr>
          <a:xfrm>
            <a:off x="5166360" y="3200400"/>
            <a:ext cx="3200400" cy="329184"/>
          </a:xfrm>
          <a:prstGeom prst="rect">
            <a:avLst/>
          </a:prstGeom>
          <a:noFill/>
          <a:ln/>
        </p:spPr>
        <p:txBody>
          <a:bodyPr wrap="square" lIns="0" tIns="0" rIns="0" bIns="0" rtlCol="0" anchor="ctr"/>
          <a:lstStyle/>
          <a:p>
            <a:pPr marL="0" indent="0">
              <a:buNone/>
            </a:pPr>
            <a:r>
              <a:rPr lang="en-US" sz="1400" b="1" dirty="0">
                <a:solidFill>
                  <a:srgbClr val="FFFFFF"/>
                </a:solidFill>
                <a:latin typeface="Calibri" pitchFamily="34" charset="0"/>
                <a:ea typeface="Calibri" pitchFamily="34" charset="-122"/>
                <a:cs typeface="Calibri" pitchFamily="34" charset="-120"/>
              </a:rPr>
              <a:t>Associations in the Community</a:t>
            </a:r>
            <a:endParaRPr lang="en-US" sz="1400" dirty="0"/>
          </a:p>
        </p:txBody>
      </p:sp>
      <p:sp>
        <p:nvSpPr>
          <p:cNvPr id="31" name="Text 29"/>
          <p:cNvSpPr/>
          <p:nvPr/>
        </p:nvSpPr>
        <p:spPr>
          <a:xfrm>
            <a:off x="7452360" y="3218688"/>
            <a:ext cx="1005840" cy="201168"/>
          </a:xfrm>
          <a:prstGeom prst="rect">
            <a:avLst/>
          </a:prstGeom>
          <a:noFill/>
          <a:ln/>
        </p:spPr>
        <p:txBody>
          <a:bodyPr wrap="square" lIns="0" tIns="0" rIns="0" bIns="0" rtlCol="0" anchor="ctr"/>
          <a:lstStyle/>
          <a:p>
            <a:pPr marL="0" indent="0" algn="r">
              <a:buNone/>
            </a:pPr>
            <a:r>
              <a:rPr lang="en-US" sz="800" b="1" kern="0" spc="100" dirty="0">
                <a:solidFill>
                  <a:srgbClr val="7DAEBC"/>
                </a:solidFill>
                <a:latin typeface="Calibri" pitchFamily="34" charset="0"/>
                <a:ea typeface="Calibri" pitchFamily="34" charset="-122"/>
                <a:cs typeface="Calibri" pitchFamily="34" charset="-120"/>
              </a:rPr>
              <a:t>SUPPORTING</a:t>
            </a:r>
            <a:endParaRPr lang="en-US" sz="800" dirty="0"/>
          </a:p>
        </p:txBody>
      </p:sp>
      <p:sp>
        <p:nvSpPr>
          <p:cNvPr id="32" name="Text 30"/>
          <p:cNvSpPr/>
          <p:nvPr/>
        </p:nvSpPr>
        <p:spPr>
          <a:xfrm>
            <a:off x="4754880" y="3611880"/>
            <a:ext cx="3703320" cy="868680"/>
          </a:xfrm>
          <a:prstGeom prst="rect">
            <a:avLst/>
          </a:prstGeom>
          <a:noFill/>
          <a:ln/>
        </p:spPr>
        <p:txBody>
          <a:bodyPr wrap="square" rtlCol="0" anchor="ctr"/>
          <a:lstStyle/>
          <a:p>
            <a:pPr marL="0" indent="0">
              <a:buNone/>
            </a:pPr>
            <a:r>
              <a:rPr lang="en-US" sz="1200" dirty="0">
                <a:solidFill>
                  <a:srgbClr val="A8DADC"/>
                </a:solidFill>
                <a:latin typeface="Calibri" pitchFamily="34" charset="0"/>
                <a:ea typeface="Calibri" pitchFamily="34" charset="-122"/>
                <a:cs typeface="Calibri" pitchFamily="34" charset="-120"/>
              </a:rPr>
              <a:t>Are families and stakeholders engaged as partners in the district's academic mission?</a:t>
            </a:r>
            <a:endParaRPr lang="en-US" sz="1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11480" y="164592"/>
            <a:ext cx="8321040" cy="530352"/>
          </a:xfrm>
          <a:prstGeom prst="rect">
            <a:avLst/>
          </a:prstGeom>
          <a:noFill/>
          <a:ln/>
        </p:spPr>
        <p:txBody>
          <a:bodyPr wrap="square" rtlCol="0" anchor="ctr"/>
          <a:lstStyle/>
          <a:p>
            <a:pPr marL="0" indent="0">
              <a:buNone/>
            </a:pPr>
            <a:r>
              <a:rPr lang="en-US" sz="2800" b="1" dirty="0">
                <a:solidFill>
                  <a:srgbClr val="14213D"/>
                </a:solidFill>
                <a:latin typeface="Georgia" pitchFamily="34" charset="0"/>
                <a:ea typeface="Georgia" pitchFamily="34" charset="-122"/>
                <a:cs typeface="Georgia" pitchFamily="34" charset="-120"/>
              </a:rPr>
              <a:t>The Narrative Section</a:t>
            </a:r>
            <a:endParaRPr lang="en-US" sz="2800" dirty="0"/>
          </a:p>
        </p:txBody>
      </p:sp>
      <p:sp>
        <p:nvSpPr>
          <p:cNvPr id="3" name="Shape 1"/>
          <p:cNvSpPr/>
          <p:nvPr/>
        </p:nvSpPr>
        <p:spPr>
          <a:xfrm>
            <a:off x="411480" y="713232"/>
            <a:ext cx="8321040" cy="36576"/>
          </a:xfrm>
          <a:prstGeom prst="rect">
            <a:avLst/>
          </a:prstGeom>
          <a:solidFill>
            <a:srgbClr val="FCA311"/>
          </a:solidFill>
          <a:ln w="12700">
            <a:solidFill>
              <a:srgbClr val="FCA311"/>
            </a:solidFill>
            <a:prstDash val="solid"/>
          </a:ln>
        </p:spPr>
        <p:txBody>
          <a:bodyPr/>
          <a:lstStyle/>
          <a:p>
            <a:endParaRPr lang="en-US"/>
          </a:p>
        </p:txBody>
      </p:sp>
      <p:sp>
        <p:nvSpPr>
          <p:cNvPr id="4" name="Text 2"/>
          <p:cNvSpPr/>
          <p:nvPr/>
        </p:nvSpPr>
        <p:spPr>
          <a:xfrm>
            <a:off x="411480" y="850392"/>
            <a:ext cx="8321040" cy="320040"/>
          </a:xfrm>
          <a:prstGeom prst="rect">
            <a:avLst/>
          </a:prstGeom>
          <a:noFill/>
          <a:ln/>
        </p:spPr>
        <p:txBody>
          <a:bodyPr wrap="square" rtlCol="0" anchor="ctr"/>
          <a:lstStyle/>
          <a:p>
            <a:pPr marL="0" indent="0">
              <a:buNone/>
            </a:pPr>
            <a:r>
              <a:rPr lang="en-US" sz="1400" i="1" dirty="0">
                <a:solidFill>
                  <a:srgbClr val="587699"/>
                </a:solidFill>
                <a:latin typeface="Calibri" pitchFamily="34" charset="0"/>
                <a:ea typeface="Calibri" pitchFamily="34" charset="-122"/>
                <a:cs typeface="Calibri" pitchFamily="34" charset="-120"/>
              </a:rPr>
              <a:t>The 4 A's are intentionally restrictive — objective by design. The narrative is where you go deeper.</a:t>
            </a:r>
            <a:endParaRPr lang="en-US" sz="1400" dirty="0"/>
          </a:p>
        </p:txBody>
      </p:sp>
      <p:sp>
        <p:nvSpPr>
          <p:cNvPr id="5" name="Shape 3"/>
          <p:cNvSpPr/>
          <p:nvPr/>
        </p:nvSpPr>
        <p:spPr>
          <a:xfrm>
            <a:off x="411480" y="1261872"/>
            <a:ext cx="8321040" cy="1161288"/>
          </a:xfrm>
          <a:prstGeom prst="rect">
            <a:avLst/>
          </a:prstGeom>
          <a:solidFill>
            <a:srgbClr val="F0FFF4"/>
          </a:solidFill>
          <a:ln w="12700">
            <a:solidFill>
              <a:srgbClr val="27AE60"/>
            </a:solidFill>
            <a:prstDash val="solid"/>
          </a:ln>
        </p:spPr>
        <p:txBody>
          <a:bodyPr/>
          <a:lstStyle/>
          <a:p>
            <a:endParaRPr lang="en-US"/>
          </a:p>
        </p:txBody>
      </p:sp>
      <p:sp>
        <p:nvSpPr>
          <p:cNvPr id="6" name="Shape 4"/>
          <p:cNvSpPr/>
          <p:nvPr/>
        </p:nvSpPr>
        <p:spPr>
          <a:xfrm>
            <a:off x="411480" y="1261872"/>
            <a:ext cx="73152" cy="1161288"/>
          </a:xfrm>
          <a:prstGeom prst="rect">
            <a:avLst/>
          </a:prstGeom>
          <a:solidFill>
            <a:srgbClr val="27AE60"/>
          </a:solidFill>
          <a:ln w="12700">
            <a:solidFill>
              <a:srgbClr val="27AE60"/>
            </a:solidFill>
            <a:prstDash val="solid"/>
          </a:ln>
        </p:spPr>
        <p:txBody>
          <a:bodyPr/>
          <a:lstStyle/>
          <a:p>
            <a:endParaRPr lang="en-US"/>
          </a:p>
        </p:txBody>
      </p:sp>
      <p:sp>
        <p:nvSpPr>
          <p:cNvPr id="7" name="Text 5"/>
          <p:cNvSpPr/>
          <p:nvPr/>
        </p:nvSpPr>
        <p:spPr>
          <a:xfrm>
            <a:off x="594360" y="1353312"/>
            <a:ext cx="7955280" cy="228600"/>
          </a:xfrm>
          <a:prstGeom prst="rect">
            <a:avLst/>
          </a:prstGeom>
          <a:noFill/>
          <a:ln/>
        </p:spPr>
        <p:txBody>
          <a:bodyPr wrap="square" lIns="0" tIns="0" rIns="0" bIns="0" rtlCol="0" anchor="ctr"/>
          <a:lstStyle/>
          <a:p>
            <a:pPr marL="0" indent="0">
              <a:buNone/>
            </a:pPr>
            <a:r>
              <a:rPr lang="en-US" sz="1000" b="1" kern="0" spc="150" dirty="0">
                <a:solidFill>
                  <a:srgbClr val="27AE60"/>
                </a:solidFill>
                <a:latin typeface="Calibri" pitchFamily="34" charset="0"/>
                <a:ea typeface="Calibri" pitchFamily="34" charset="-122"/>
                <a:cs typeface="Calibri" pitchFamily="34" charset="-120"/>
              </a:rPr>
              <a:t>AREAS OF STRENGTH</a:t>
            </a:r>
            <a:endParaRPr lang="en-US" sz="1000" dirty="0"/>
          </a:p>
        </p:txBody>
      </p:sp>
      <p:sp>
        <p:nvSpPr>
          <p:cNvPr id="8" name="Text 6"/>
          <p:cNvSpPr/>
          <p:nvPr/>
        </p:nvSpPr>
        <p:spPr>
          <a:xfrm>
            <a:off x="594360" y="1591056"/>
            <a:ext cx="5120640" cy="713232"/>
          </a:xfrm>
          <a:prstGeom prst="rect">
            <a:avLst/>
          </a:prstGeom>
          <a:noFill/>
          <a:ln/>
        </p:spPr>
        <p:txBody>
          <a:bodyPr wrap="square" rtlCol="0" anchor="ctr"/>
          <a:lstStyle/>
          <a:p>
            <a:pPr marL="0" indent="0">
              <a:buNone/>
            </a:pPr>
            <a:r>
              <a:rPr lang="en-US" sz="1200" dirty="0">
                <a:solidFill>
                  <a:srgbClr val="14213D"/>
                </a:solidFill>
                <a:latin typeface="Calibri" pitchFamily="34" charset="0"/>
                <a:ea typeface="Calibri" pitchFamily="34" charset="-122"/>
                <a:cs typeface="Calibri" pitchFamily="34" charset="-120"/>
              </a:rPr>
              <a:t>Commend performance above and beyond what an average administrator would do. Don't praise routine expectations — weekly board updates aren't exceptional. You're looking for performance above the average.</a:t>
            </a:r>
            <a:endParaRPr lang="en-US" sz="1200" dirty="0"/>
          </a:p>
        </p:txBody>
      </p:sp>
      <p:sp>
        <p:nvSpPr>
          <p:cNvPr id="9" name="Shape 7"/>
          <p:cNvSpPr/>
          <p:nvPr/>
        </p:nvSpPr>
        <p:spPr>
          <a:xfrm>
            <a:off x="5870448" y="1335024"/>
            <a:ext cx="2724912" cy="1005840"/>
          </a:xfrm>
          <a:prstGeom prst="rect">
            <a:avLst/>
          </a:prstGeom>
          <a:solidFill>
            <a:srgbClr val="EEF4F8"/>
          </a:solidFill>
          <a:ln w="12700">
            <a:solidFill>
              <a:srgbClr val="DDDDDD"/>
            </a:solidFill>
            <a:prstDash val="solid"/>
          </a:ln>
        </p:spPr>
        <p:txBody>
          <a:bodyPr/>
          <a:lstStyle/>
          <a:p>
            <a:endParaRPr lang="en-US"/>
          </a:p>
        </p:txBody>
      </p:sp>
      <p:sp>
        <p:nvSpPr>
          <p:cNvPr id="10" name="Text 8"/>
          <p:cNvSpPr/>
          <p:nvPr/>
        </p:nvSpPr>
        <p:spPr>
          <a:xfrm>
            <a:off x="5989320" y="1426464"/>
            <a:ext cx="2487168" cy="804672"/>
          </a:xfrm>
          <a:prstGeom prst="rect">
            <a:avLst/>
          </a:prstGeom>
          <a:noFill/>
          <a:ln/>
        </p:spPr>
        <p:txBody>
          <a:bodyPr wrap="square" rtlCol="0" anchor="ctr"/>
          <a:lstStyle/>
          <a:p>
            <a:pPr marL="0" indent="0">
              <a:buNone/>
            </a:pPr>
            <a:r>
              <a:rPr lang="en-US" sz="1100" i="1" dirty="0">
                <a:solidFill>
                  <a:srgbClr val="14213D"/>
                </a:solidFill>
                <a:latin typeface="Calibri" pitchFamily="34" charset="0"/>
                <a:ea typeface="Calibri" pitchFamily="34" charset="-122"/>
                <a:cs typeface="Calibri" pitchFamily="34" charset="-120"/>
              </a:rPr>
              <a:t>If you want a culture of appreciation in the district, model it here first.</a:t>
            </a:r>
            <a:endParaRPr lang="en-US" sz="1100" dirty="0"/>
          </a:p>
        </p:txBody>
      </p:sp>
      <p:sp>
        <p:nvSpPr>
          <p:cNvPr id="11" name="Shape 9"/>
          <p:cNvSpPr/>
          <p:nvPr/>
        </p:nvSpPr>
        <p:spPr>
          <a:xfrm>
            <a:off x="411480" y="2496312"/>
            <a:ext cx="8321040" cy="1161288"/>
          </a:xfrm>
          <a:prstGeom prst="rect">
            <a:avLst/>
          </a:prstGeom>
          <a:solidFill>
            <a:srgbClr val="E8EFF6"/>
          </a:solidFill>
          <a:ln w="12700">
            <a:solidFill>
              <a:srgbClr val="587699"/>
            </a:solidFill>
            <a:prstDash val="solid"/>
          </a:ln>
        </p:spPr>
        <p:txBody>
          <a:bodyPr/>
          <a:lstStyle/>
          <a:p>
            <a:endParaRPr lang="en-US"/>
          </a:p>
        </p:txBody>
      </p:sp>
      <p:sp>
        <p:nvSpPr>
          <p:cNvPr id="12" name="Shape 10"/>
          <p:cNvSpPr/>
          <p:nvPr/>
        </p:nvSpPr>
        <p:spPr>
          <a:xfrm>
            <a:off x="411480" y="2496312"/>
            <a:ext cx="73152" cy="1161288"/>
          </a:xfrm>
          <a:prstGeom prst="rect">
            <a:avLst/>
          </a:prstGeom>
          <a:solidFill>
            <a:srgbClr val="587699"/>
          </a:solidFill>
          <a:ln w="12700">
            <a:solidFill>
              <a:srgbClr val="587699"/>
            </a:solidFill>
            <a:prstDash val="solid"/>
          </a:ln>
        </p:spPr>
        <p:txBody>
          <a:bodyPr/>
          <a:lstStyle/>
          <a:p>
            <a:endParaRPr lang="en-US"/>
          </a:p>
        </p:txBody>
      </p:sp>
      <p:sp>
        <p:nvSpPr>
          <p:cNvPr id="13" name="Text 11"/>
          <p:cNvSpPr/>
          <p:nvPr/>
        </p:nvSpPr>
        <p:spPr>
          <a:xfrm>
            <a:off x="594360" y="2587752"/>
            <a:ext cx="7955280" cy="228600"/>
          </a:xfrm>
          <a:prstGeom prst="rect">
            <a:avLst/>
          </a:prstGeom>
          <a:noFill/>
          <a:ln/>
        </p:spPr>
        <p:txBody>
          <a:bodyPr wrap="square" lIns="0" tIns="0" rIns="0" bIns="0" rtlCol="0" anchor="ctr"/>
          <a:lstStyle/>
          <a:p>
            <a:pPr marL="0" indent="0">
              <a:buNone/>
            </a:pPr>
            <a:r>
              <a:rPr lang="en-US" sz="1000" b="1" kern="0" spc="150" dirty="0">
                <a:solidFill>
                  <a:srgbClr val="587699"/>
                </a:solidFill>
                <a:latin typeface="Calibri" pitchFamily="34" charset="0"/>
                <a:ea typeface="Calibri" pitchFamily="34" charset="-122"/>
                <a:cs typeface="Calibri" pitchFamily="34" charset="-120"/>
              </a:rPr>
              <a:t>AREAS FOR IMPROVEMENT</a:t>
            </a:r>
            <a:endParaRPr lang="en-US" sz="1000" dirty="0"/>
          </a:p>
        </p:txBody>
      </p:sp>
      <p:sp>
        <p:nvSpPr>
          <p:cNvPr id="14" name="Text 12"/>
          <p:cNvSpPr/>
          <p:nvPr/>
        </p:nvSpPr>
        <p:spPr>
          <a:xfrm>
            <a:off x="594360" y="2825496"/>
            <a:ext cx="5120640" cy="713232"/>
          </a:xfrm>
          <a:prstGeom prst="rect">
            <a:avLst/>
          </a:prstGeom>
          <a:noFill/>
          <a:ln/>
        </p:spPr>
        <p:txBody>
          <a:bodyPr wrap="square" rtlCol="0" anchor="ctr"/>
          <a:lstStyle/>
          <a:p>
            <a:pPr marL="0" indent="0">
              <a:buNone/>
            </a:pPr>
            <a:r>
              <a:rPr lang="en-US" sz="1200" dirty="0">
                <a:solidFill>
                  <a:srgbClr val="14213D"/>
                </a:solidFill>
                <a:latin typeface="Calibri" pitchFamily="34" charset="0"/>
                <a:ea typeface="Calibri" pitchFamily="34" charset="-122"/>
                <a:cs typeface="Calibri" pitchFamily="34" charset="-120"/>
              </a:rPr>
              <a:t>Document issues that have arisen and been previously addressed — late board packets, communication gaps, policy drift. Anything that could become a future goal should be tracked here.</a:t>
            </a:r>
            <a:endParaRPr lang="en-US" sz="1200" dirty="0"/>
          </a:p>
        </p:txBody>
      </p:sp>
      <p:sp>
        <p:nvSpPr>
          <p:cNvPr id="15" name="Shape 13"/>
          <p:cNvSpPr/>
          <p:nvPr/>
        </p:nvSpPr>
        <p:spPr>
          <a:xfrm>
            <a:off x="5870448" y="2569464"/>
            <a:ext cx="2724912" cy="1005840"/>
          </a:xfrm>
          <a:prstGeom prst="rect">
            <a:avLst/>
          </a:prstGeom>
          <a:solidFill>
            <a:srgbClr val="EEF4F8"/>
          </a:solidFill>
          <a:ln w="12700">
            <a:solidFill>
              <a:srgbClr val="DDDDDD"/>
            </a:solidFill>
            <a:prstDash val="solid"/>
          </a:ln>
        </p:spPr>
        <p:txBody>
          <a:bodyPr/>
          <a:lstStyle/>
          <a:p>
            <a:endParaRPr lang="en-US"/>
          </a:p>
        </p:txBody>
      </p:sp>
      <p:sp>
        <p:nvSpPr>
          <p:cNvPr id="16" name="Text 14"/>
          <p:cNvSpPr/>
          <p:nvPr/>
        </p:nvSpPr>
        <p:spPr>
          <a:xfrm>
            <a:off x="5989320" y="2660904"/>
            <a:ext cx="2487168" cy="804672"/>
          </a:xfrm>
          <a:prstGeom prst="rect">
            <a:avLst/>
          </a:prstGeom>
          <a:noFill/>
          <a:ln/>
        </p:spPr>
        <p:txBody>
          <a:bodyPr wrap="square" rtlCol="0" anchor="ctr"/>
          <a:lstStyle/>
          <a:p>
            <a:pPr marL="0" indent="0">
              <a:buNone/>
            </a:pPr>
            <a:r>
              <a:rPr lang="en-US" sz="1100" i="1" dirty="0">
                <a:solidFill>
                  <a:srgbClr val="14213D"/>
                </a:solidFill>
                <a:latin typeface="Calibri" pitchFamily="34" charset="0"/>
                <a:ea typeface="Calibri" pitchFamily="34" charset="-122"/>
                <a:cs typeface="Calibri" pitchFamily="34" charset="-120"/>
              </a:rPr>
              <a:t>This section creates a paper trail. If concerns escalate, the record is already established.</a:t>
            </a:r>
            <a:endParaRPr lang="en-US" sz="1100" dirty="0"/>
          </a:p>
        </p:txBody>
      </p:sp>
      <p:sp>
        <p:nvSpPr>
          <p:cNvPr id="17" name="Shape 15"/>
          <p:cNvSpPr/>
          <p:nvPr/>
        </p:nvSpPr>
        <p:spPr>
          <a:xfrm>
            <a:off x="411480" y="3730752"/>
            <a:ext cx="8321040" cy="1161288"/>
          </a:xfrm>
          <a:prstGeom prst="rect">
            <a:avLst/>
          </a:prstGeom>
          <a:solidFill>
            <a:srgbClr val="FFFBF0"/>
          </a:solidFill>
          <a:ln w="12700">
            <a:solidFill>
              <a:srgbClr val="FCA311"/>
            </a:solidFill>
            <a:prstDash val="solid"/>
          </a:ln>
        </p:spPr>
        <p:txBody>
          <a:bodyPr/>
          <a:lstStyle/>
          <a:p>
            <a:endParaRPr lang="en-US"/>
          </a:p>
        </p:txBody>
      </p:sp>
      <p:sp>
        <p:nvSpPr>
          <p:cNvPr id="18" name="Shape 16"/>
          <p:cNvSpPr/>
          <p:nvPr/>
        </p:nvSpPr>
        <p:spPr>
          <a:xfrm>
            <a:off x="411480" y="3730752"/>
            <a:ext cx="73152" cy="1161288"/>
          </a:xfrm>
          <a:prstGeom prst="rect">
            <a:avLst/>
          </a:prstGeom>
          <a:solidFill>
            <a:srgbClr val="FCA311"/>
          </a:solidFill>
          <a:ln w="12700">
            <a:solidFill>
              <a:srgbClr val="FCA311"/>
            </a:solidFill>
            <a:prstDash val="solid"/>
          </a:ln>
        </p:spPr>
        <p:txBody>
          <a:bodyPr/>
          <a:lstStyle/>
          <a:p>
            <a:endParaRPr lang="en-US"/>
          </a:p>
        </p:txBody>
      </p:sp>
      <p:sp>
        <p:nvSpPr>
          <p:cNvPr id="19" name="Text 17"/>
          <p:cNvSpPr/>
          <p:nvPr/>
        </p:nvSpPr>
        <p:spPr>
          <a:xfrm>
            <a:off x="594360" y="3822192"/>
            <a:ext cx="7955280" cy="228600"/>
          </a:xfrm>
          <a:prstGeom prst="rect">
            <a:avLst/>
          </a:prstGeom>
          <a:noFill/>
          <a:ln/>
        </p:spPr>
        <p:txBody>
          <a:bodyPr wrap="square" lIns="0" tIns="0" rIns="0" bIns="0" rtlCol="0" anchor="ctr"/>
          <a:lstStyle/>
          <a:p>
            <a:pPr marL="0" indent="0">
              <a:buNone/>
            </a:pPr>
            <a:r>
              <a:rPr lang="en-US" sz="1000" b="1" kern="0" spc="150" dirty="0">
                <a:solidFill>
                  <a:srgbClr val="FCA311"/>
                </a:solidFill>
                <a:latin typeface="Calibri" pitchFamily="34" charset="0"/>
                <a:ea typeface="Calibri" pitchFamily="34" charset="-122"/>
                <a:cs typeface="Calibri" pitchFamily="34" charset="-120"/>
              </a:rPr>
              <a:t>AREAS FOR FOLLOW-UP</a:t>
            </a:r>
            <a:endParaRPr lang="en-US" sz="1000" dirty="0"/>
          </a:p>
        </p:txBody>
      </p:sp>
      <p:sp>
        <p:nvSpPr>
          <p:cNvPr id="20" name="Text 18"/>
          <p:cNvSpPr/>
          <p:nvPr/>
        </p:nvSpPr>
        <p:spPr>
          <a:xfrm>
            <a:off x="594360" y="4059936"/>
            <a:ext cx="5120640" cy="713232"/>
          </a:xfrm>
          <a:prstGeom prst="rect">
            <a:avLst/>
          </a:prstGeom>
          <a:noFill/>
          <a:ln/>
        </p:spPr>
        <p:txBody>
          <a:bodyPr wrap="square" rtlCol="0" anchor="ctr"/>
          <a:lstStyle/>
          <a:p>
            <a:pPr marL="0" indent="0">
              <a:buNone/>
            </a:pPr>
            <a:r>
              <a:rPr lang="en-US" sz="1200" dirty="0">
                <a:solidFill>
                  <a:srgbClr val="14213D"/>
                </a:solidFill>
                <a:latin typeface="Calibri" pitchFamily="34" charset="0"/>
                <a:ea typeface="Calibri" pitchFamily="34" charset="-122"/>
                <a:cs typeface="Calibri" pitchFamily="34" charset="-120"/>
              </a:rPr>
              <a:t>Next steps, upcoming priorities, and action items from the evaluation. This section keeps the board accountable too — it's easy to forget what you committed to in December.</a:t>
            </a:r>
            <a:endParaRPr lang="en-US" sz="1200" dirty="0"/>
          </a:p>
        </p:txBody>
      </p:sp>
      <p:sp>
        <p:nvSpPr>
          <p:cNvPr id="21" name="Shape 19"/>
          <p:cNvSpPr/>
          <p:nvPr/>
        </p:nvSpPr>
        <p:spPr>
          <a:xfrm>
            <a:off x="5870448" y="3803904"/>
            <a:ext cx="2724912" cy="1005840"/>
          </a:xfrm>
          <a:prstGeom prst="rect">
            <a:avLst/>
          </a:prstGeom>
          <a:solidFill>
            <a:srgbClr val="FFF3CC"/>
          </a:solidFill>
          <a:ln w="12700">
            <a:solidFill>
              <a:srgbClr val="DDDDDD"/>
            </a:solidFill>
            <a:prstDash val="solid"/>
          </a:ln>
        </p:spPr>
        <p:txBody>
          <a:bodyPr/>
          <a:lstStyle/>
          <a:p>
            <a:endParaRPr lang="en-US"/>
          </a:p>
        </p:txBody>
      </p:sp>
      <p:sp>
        <p:nvSpPr>
          <p:cNvPr id="22" name="Text 20"/>
          <p:cNvSpPr/>
          <p:nvPr/>
        </p:nvSpPr>
        <p:spPr>
          <a:xfrm>
            <a:off x="5989320" y="3895344"/>
            <a:ext cx="2487168" cy="804672"/>
          </a:xfrm>
          <a:prstGeom prst="rect">
            <a:avLst/>
          </a:prstGeom>
          <a:noFill/>
          <a:ln/>
        </p:spPr>
        <p:txBody>
          <a:bodyPr wrap="square" rtlCol="0" anchor="ctr"/>
          <a:lstStyle/>
          <a:p>
            <a:pPr marL="0" indent="0">
              <a:buNone/>
            </a:pPr>
            <a:r>
              <a:rPr lang="en-US" sz="1100" i="1" dirty="0">
                <a:solidFill>
                  <a:srgbClr val="14213D"/>
                </a:solidFill>
                <a:latin typeface="Calibri" pitchFamily="34" charset="0"/>
                <a:ea typeface="Calibri" pitchFamily="34" charset="-122"/>
                <a:cs typeface="Calibri" pitchFamily="34" charset="-120"/>
              </a:rPr>
              <a:t>Revisit these at the midyear formative. Close the loop.</a:t>
            </a:r>
            <a:endParaRPr lang="en-US" sz="1100" dirty="0"/>
          </a:p>
        </p:txBody>
      </p:sp>
      <p:sp>
        <p:nvSpPr>
          <p:cNvPr id="23" name="Shape 21"/>
          <p:cNvSpPr/>
          <p:nvPr/>
        </p:nvSpPr>
        <p:spPr>
          <a:xfrm>
            <a:off x="411480" y="4818888"/>
            <a:ext cx="8321040" cy="292608"/>
          </a:xfrm>
          <a:prstGeom prst="rect">
            <a:avLst/>
          </a:prstGeom>
          <a:solidFill>
            <a:srgbClr val="14213D"/>
          </a:solidFill>
          <a:ln w="12700">
            <a:solidFill>
              <a:srgbClr val="14213D"/>
            </a:solidFill>
            <a:prstDash val="solid"/>
          </a:ln>
        </p:spPr>
        <p:txBody>
          <a:bodyPr/>
          <a:lstStyle/>
          <a:p>
            <a:endParaRPr lang="en-US"/>
          </a:p>
        </p:txBody>
      </p:sp>
      <p:sp>
        <p:nvSpPr>
          <p:cNvPr id="24" name="Text 22"/>
          <p:cNvSpPr/>
          <p:nvPr/>
        </p:nvSpPr>
        <p:spPr>
          <a:xfrm>
            <a:off x="548640" y="4818888"/>
            <a:ext cx="8046720" cy="292608"/>
          </a:xfrm>
          <a:prstGeom prst="rect">
            <a:avLst/>
          </a:prstGeom>
          <a:noFill/>
          <a:ln/>
        </p:spPr>
        <p:txBody>
          <a:bodyPr wrap="square" rtlCol="0" anchor="ctr"/>
          <a:lstStyle/>
          <a:p>
            <a:pPr marL="0" indent="0">
              <a:buNone/>
            </a:pPr>
            <a:r>
              <a:rPr lang="en-US" sz="1200" b="1" i="1" dirty="0">
                <a:solidFill>
                  <a:srgbClr val="FCA311"/>
                </a:solidFill>
                <a:latin typeface="Calibri" pitchFamily="34" charset="0"/>
                <a:ea typeface="Calibri" pitchFamily="34" charset="-122"/>
                <a:cs typeface="Calibri" pitchFamily="34" charset="-120"/>
              </a:rPr>
              <a:t>Keep the 4 A's objective. Let the narrative be human.</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11480" y="164592"/>
            <a:ext cx="8321040" cy="530352"/>
          </a:xfrm>
          <a:prstGeom prst="rect">
            <a:avLst/>
          </a:prstGeom>
          <a:noFill/>
          <a:ln/>
        </p:spPr>
        <p:txBody>
          <a:bodyPr wrap="square" rtlCol="0" anchor="ctr"/>
          <a:lstStyle/>
          <a:p>
            <a:pPr marL="0" indent="0">
              <a:buNone/>
            </a:pPr>
            <a:r>
              <a:rPr lang="en-US" sz="2800" b="1" dirty="0">
                <a:solidFill>
                  <a:srgbClr val="14213D"/>
                </a:solidFill>
                <a:latin typeface="Georgia" pitchFamily="34" charset="0"/>
                <a:ea typeface="Georgia" pitchFamily="34" charset="-122"/>
                <a:cs typeface="Georgia" pitchFamily="34" charset="-120"/>
              </a:rPr>
              <a:t>Goals vs. Benchmarks</a:t>
            </a:r>
            <a:endParaRPr lang="en-US" sz="2800" dirty="0"/>
          </a:p>
        </p:txBody>
      </p:sp>
      <p:sp>
        <p:nvSpPr>
          <p:cNvPr id="3" name="Shape 1"/>
          <p:cNvSpPr/>
          <p:nvPr/>
        </p:nvSpPr>
        <p:spPr>
          <a:xfrm>
            <a:off x="411480" y="713232"/>
            <a:ext cx="8321040" cy="36576"/>
          </a:xfrm>
          <a:prstGeom prst="rect">
            <a:avLst/>
          </a:prstGeom>
          <a:solidFill>
            <a:srgbClr val="FCA311"/>
          </a:solidFill>
          <a:ln w="12700">
            <a:solidFill>
              <a:srgbClr val="FCA311"/>
            </a:solidFill>
            <a:prstDash val="solid"/>
          </a:ln>
        </p:spPr>
        <p:txBody>
          <a:bodyPr/>
          <a:lstStyle/>
          <a:p>
            <a:endParaRPr lang="en-US"/>
          </a:p>
        </p:txBody>
      </p:sp>
      <p:sp>
        <p:nvSpPr>
          <p:cNvPr id="4" name="Text 2"/>
          <p:cNvSpPr/>
          <p:nvPr/>
        </p:nvSpPr>
        <p:spPr>
          <a:xfrm>
            <a:off x="411480" y="850392"/>
            <a:ext cx="8321040" cy="320040"/>
          </a:xfrm>
          <a:prstGeom prst="rect">
            <a:avLst/>
          </a:prstGeom>
          <a:noFill/>
          <a:ln/>
        </p:spPr>
        <p:txBody>
          <a:bodyPr wrap="square" rtlCol="0" anchor="ctr"/>
          <a:lstStyle/>
          <a:p>
            <a:pPr marL="0" indent="0">
              <a:buNone/>
            </a:pPr>
            <a:r>
              <a:rPr lang="en-US" sz="1400" i="1" dirty="0">
                <a:solidFill>
                  <a:srgbClr val="587699"/>
                </a:solidFill>
                <a:latin typeface="Calibri" pitchFamily="34" charset="0"/>
                <a:ea typeface="Calibri" pitchFamily="34" charset="-122"/>
                <a:cs typeface="Calibri" pitchFamily="34" charset="-120"/>
              </a:rPr>
              <a:t>Both matter. Most boards only use one.</a:t>
            </a:r>
            <a:endParaRPr lang="en-US" sz="1400" dirty="0"/>
          </a:p>
        </p:txBody>
      </p:sp>
      <p:sp>
        <p:nvSpPr>
          <p:cNvPr id="5" name="Shape 3"/>
          <p:cNvSpPr/>
          <p:nvPr/>
        </p:nvSpPr>
        <p:spPr>
          <a:xfrm>
            <a:off x="411480" y="1261872"/>
            <a:ext cx="4023360" cy="384048"/>
          </a:xfrm>
          <a:prstGeom prst="rect">
            <a:avLst/>
          </a:prstGeom>
          <a:solidFill>
            <a:srgbClr val="14213D"/>
          </a:solidFill>
          <a:ln w="12700">
            <a:solidFill>
              <a:srgbClr val="14213D"/>
            </a:solidFill>
            <a:prstDash val="solid"/>
          </a:ln>
        </p:spPr>
        <p:txBody>
          <a:bodyPr/>
          <a:lstStyle/>
          <a:p>
            <a:endParaRPr lang="en-US"/>
          </a:p>
        </p:txBody>
      </p:sp>
      <p:sp>
        <p:nvSpPr>
          <p:cNvPr id="6" name="Text 4"/>
          <p:cNvSpPr/>
          <p:nvPr/>
        </p:nvSpPr>
        <p:spPr>
          <a:xfrm>
            <a:off x="411480" y="1261872"/>
            <a:ext cx="4023360" cy="384048"/>
          </a:xfrm>
          <a:prstGeom prst="rect">
            <a:avLst/>
          </a:prstGeom>
          <a:noFill/>
          <a:ln/>
        </p:spPr>
        <p:txBody>
          <a:bodyPr wrap="square" lIns="0" tIns="0" rIns="0" bIns="0" rtlCol="0" anchor="ctr"/>
          <a:lstStyle/>
          <a:p>
            <a:pPr marL="0" indent="0" algn="ctr">
              <a:buNone/>
            </a:pPr>
            <a:r>
              <a:rPr lang="en-US" sz="1400" b="1" kern="0" spc="200" dirty="0">
                <a:solidFill>
                  <a:srgbClr val="FCA311"/>
                </a:solidFill>
                <a:latin typeface="Calibri" pitchFamily="34" charset="0"/>
                <a:ea typeface="Calibri" pitchFamily="34" charset="-122"/>
                <a:cs typeface="Calibri" pitchFamily="34" charset="-120"/>
              </a:rPr>
              <a:t>GOALS</a:t>
            </a:r>
            <a:endParaRPr lang="en-US" sz="1400" dirty="0"/>
          </a:p>
        </p:txBody>
      </p:sp>
      <p:sp>
        <p:nvSpPr>
          <p:cNvPr id="7" name="Shape 5"/>
          <p:cNvSpPr/>
          <p:nvPr/>
        </p:nvSpPr>
        <p:spPr>
          <a:xfrm>
            <a:off x="4617720" y="1261872"/>
            <a:ext cx="4023360" cy="384048"/>
          </a:xfrm>
          <a:prstGeom prst="rect">
            <a:avLst/>
          </a:prstGeom>
          <a:solidFill>
            <a:srgbClr val="587699"/>
          </a:solidFill>
          <a:ln w="12700">
            <a:solidFill>
              <a:srgbClr val="587699"/>
            </a:solidFill>
            <a:prstDash val="solid"/>
          </a:ln>
        </p:spPr>
        <p:txBody>
          <a:bodyPr/>
          <a:lstStyle/>
          <a:p>
            <a:endParaRPr lang="en-US"/>
          </a:p>
        </p:txBody>
      </p:sp>
      <p:sp>
        <p:nvSpPr>
          <p:cNvPr id="8" name="Text 6"/>
          <p:cNvSpPr/>
          <p:nvPr/>
        </p:nvSpPr>
        <p:spPr>
          <a:xfrm>
            <a:off x="4617720" y="1261872"/>
            <a:ext cx="4023360" cy="384048"/>
          </a:xfrm>
          <a:prstGeom prst="rect">
            <a:avLst/>
          </a:prstGeom>
          <a:noFill/>
          <a:ln/>
        </p:spPr>
        <p:txBody>
          <a:bodyPr wrap="square" lIns="0" tIns="0" rIns="0" bIns="0" rtlCol="0" anchor="ctr"/>
          <a:lstStyle/>
          <a:p>
            <a:pPr marL="0" indent="0" algn="ctr">
              <a:buNone/>
            </a:pPr>
            <a:r>
              <a:rPr lang="en-US" sz="1400" b="1" kern="0" spc="200" dirty="0">
                <a:solidFill>
                  <a:srgbClr val="FFFFFF"/>
                </a:solidFill>
                <a:latin typeface="Calibri" pitchFamily="34" charset="0"/>
                <a:ea typeface="Calibri" pitchFamily="34" charset="-122"/>
                <a:cs typeface="Calibri" pitchFamily="34" charset="-120"/>
              </a:rPr>
              <a:t>BENCHMARKS</a:t>
            </a:r>
            <a:endParaRPr lang="en-US" sz="1400" dirty="0"/>
          </a:p>
        </p:txBody>
      </p:sp>
      <p:sp>
        <p:nvSpPr>
          <p:cNvPr id="9" name="Shape 7"/>
          <p:cNvSpPr/>
          <p:nvPr/>
        </p:nvSpPr>
        <p:spPr>
          <a:xfrm>
            <a:off x="411480" y="1645920"/>
            <a:ext cx="4023360" cy="539496"/>
          </a:xfrm>
          <a:prstGeom prst="rect">
            <a:avLst/>
          </a:prstGeom>
          <a:solidFill>
            <a:srgbClr val="F4F4F4"/>
          </a:solidFill>
          <a:ln w="12700">
            <a:solidFill>
              <a:srgbClr val="F4F4F4"/>
            </a:solidFill>
            <a:prstDash val="solid"/>
          </a:ln>
        </p:spPr>
        <p:txBody>
          <a:bodyPr/>
          <a:lstStyle/>
          <a:p>
            <a:endParaRPr lang="en-US"/>
          </a:p>
        </p:txBody>
      </p:sp>
      <p:sp>
        <p:nvSpPr>
          <p:cNvPr id="10" name="Shape 8"/>
          <p:cNvSpPr/>
          <p:nvPr/>
        </p:nvSpPr>
        <p:spPr>
          <a:xfrm>
            <a:off x="4617720" y="1645920"/>
            <a:ext cx="4023360" cy="539496"/>
          </a:xfrm>
          <a:prstGeom prst="rect">
            <a:avLst/>
          </a:prstGeom>
          <a:solidFill>
            <a:srgbClr val="F4F4F4"/>
          </a:solidFill>
          <a:ln w="12700">
            <a:solidFill>
              <a:srgbClr val="F4F4F4"/>
            </a:solidFill>
            <a:prstDash val="solid"/>
          </a:ln>
        </p:spPr>
        <p:txBody>
          <a:bodyPr/>
          <a:lstStyle/>
          <a:p>
            <a:endParaRPr lang="en-US"/>
          </a:p>
        </p:txBody>
      </p:sp>
      <p:sp>
        <p:nvSpPr>
          <p:cNvPr id="11" name="Shape 9"/>
          <p:cNvSpPr/>
          <p:nvPr/>
        </p:nvSpPr>
        <p:spPr>
          <a:xfrm>
            <a:off x="521208" y="1810512"/>
            <a:ext cx="201168" cy="201168"/>
          </a:xfrm>
          <a:prstGeom prst="ellipse">
            <a:avLst/>
          </a:prstGeom>
          <a:solidFill>
            <a:srgbClr val="FCA311"/>
          </a:solidFill>
          <a:ln w="12700">
            <a:solidFill>
              <a:srgbClr val="FCA311"/>
            </a:solidFill>
            <a:prstDash val="solid"/>
          </a:ln>
        </p:spPr>
        <p:txBody>
          <a:bodyPr/>
          <a:lstStyle/>
          <a:p>
            <a:endParaRPr lang="en-US"/>
          </a:p>
        </p:txBody>
      </p:sp>
      <p:sp>
        <p:nvSpPr>
          <p:cNvPr id="12" name="Shape 10"/>
          <p:cNvSpPr/>
          <p:nvPr/>
        </p:nvSpPr>
        <p:spPr>
          <a:xfrm>
            <a:off x="4727448" y="1810512"/>
            <a:ext cx="201168" cy="201168"/>
          </a:xfrm>
          <a:prstGeom prst="ellipse">
            <a:avLst/>
          </a:prstGeom>
          <a:solidFill>
            <a:srgbClr val="587699"/>
          </a:solidFill>
          <a:ln w="12700">
            <a:solidFill>
              <a:srgbClr val="587699"/>
            </a:solidFill>
            <a:prstDash val="solid"/>
          </a:ln>
        </p:spPr>
        <p:txBody>
          <a:bodyPr/>
          <a:lstStyle/>
          <a:p>
            <a:endParaRPr lang="en-US"/>
          </a:p>
        </p:txBody>
      </p:sp>
      <p:sp>
        <p:nvSpPr>
          <p:cNvPr id="13" name="Text 11"/>
          <p:cNvSpPr/>
          <p:nvPr/>
        </p:nvSpPr>
        <p:spPr>
          <a:xfrm>
            <a:off x="813816" y="1709928"/>
            <a:ext cx="3529584" cy="475488"/>
          </a:xfrm>
          <a:prstGeom prst="rect">
            <a:avLst/>
          </a:prstGeom>
          <a:noFill/>
          <a:ln/>
        </p:spPr>
        <p:txBody>
          <a:bodyPr wrap="square" rtlCol="0" anchor="ctr"/>
          <a:lstStyle/>
          <a:p>
            <a:pPr marL="0" indent="0">
              <a:buNone/>
            </a:pPr>
            <a:r>
              <a:rPr lang="en-US" sz="1200" dirty="0">
                <a:solidFill>
                  <a:srgbClr val="14213D"/>
                </a:solidFill>
                <a:latin typeface="Calibri" pitchFamily="34" charset="0"/>
                <a:ea typeface="Calibri" pitchFamily="34" charset="-122"/>
                <a:cs typeface="Calibri" pitchFamily="34" charset="-120"/>
              </a:rPr>
              <a:t>Time-boxed — they have an expiry date</a:t>
            </a:r>
            <a:endParaRPr lang="en-US" sz="1200" dirty="0"/>
          </a:p>
        </p:txBody>
      </p:sp>
      <p:sp>
        <p:nvSpPr>
          <p:cNvPr id="14" name="Text 12"/>
          <p:cNvSpPr/>
          <p:nvPr/>
        </p:nvSpPr>
        <p:spPr>
          <a:xfrm>
            <a:off x="5020056" y="1709928"/>
            <a:ext cx="3529584" cy="475488"/>
          </a:xfrm>
          <a:prstGeom prst="rect">
            <a:avLst/>
          </a:prstGeom>
          <a:noFill/>
          <a:ln/>
        </p:spPr>
        <p:txBody>
          <a:bodyPr wrap="square" rtlCol="0" anchor="ctr"/>
          <a:lstStyle/>
          <a:p>
            <a:pPr marL="0" indent="0">
              <a:buNone/>
            </a:pPr>
            <a:r>
              <a:rPr lang="en-US" sz="1200" dirty="0">
                <a:solidFill>
                  <a:srgbClr val="14213D"/>
                </a:solidFill>
                <a:latin typeface="Calibri" pitchFamily="34" charset="0"/>
                <a:ea typeface="Calibri" pitchFamily="34" charset="-122"/>
                <a:cs typeface="Calibri" pitchFamily="34" charset="-120"/>
              </a:rPr>
              <a:t>Persistent — no expiration; they run ad infinitum</a:t>
            </a:r>
            <a:endParaRPr lang="en-US" sz="1200" dirty="0"/>
          </a:p>
        </p:txBody>
      </p:sp>
      <p:sp>
        <p:nvSpPr>
          <p:cNvPr id="15" name="Shape 13"/>
          <p:cNvSpPr/>
          <p:nvPr/>
        </p:nvSpPr>
        <p:spPr>
          <a:xfrm>
            <a:off x="411480" y="2212848"/>
            <a:ext cx="4023360" cy="539496"/>
          </a:xfrm>
          <a:prstGeom prst="rect">
            <a:avLst/>
          </a:prstGeom>
          <a:solidFill>
            <a:srgbClr val="FFFFFF"/>
          </a:solidFill>
          <a:ln w="12700">
            <a:solidFill>
              <a:srgbClr val="FFFFFF"/>
            </a:solidFill>
            <a:prstDash val="solid"/>
          </a:ln>
        </p:spPr>
        <p:txBody>
          <a:bodyPr/>
          <a:lstStyle/>
          <a:p>
            <a:endParaRPr lang="en-US"/>
          </a:p>
        </p:txBody>
      </p:sp>
      <p:sp>
        <p:nvSpPr>
          <p:cNvPr id="16" name="Shape 14"/>
          <p:cNvSpPr/>
          <p:nvPr/>
        </p:nvSpPr>
        <p:spPr>
          <a:xfrm>
            <a:off x="4617720" y="2212848"/>
            <a:ext cx="4023360" cy="539496"/>
          </a:xfrm>
          <a:prstGeom prst="rect">
            <a:avLst/>
          </a:prstGeom>
          <a:solidFill>
            <a:srgbClr val="FFFFFF"/>
          </a:solidFill>
          <a:ln w="12700">
            <a:solidFill>
              <a:srgbClr val="FFFFFF"/>
            </a:solidFill>
            <a:prstDash val="solid"/>
          </a:ln>
        </p:spPr>
        <p:txBody>
          <a:bodyPr/>
          <a:lstStyle/>
          <a:p>
            <a:endParaRPr lang="en-US"/>
          </a:p>
        </p:txBody>
      </p:sp>
      <p:sp>
        <p:nvSpPr>
          <p:cNvPr id="17" name="Shape 15"/>
          <p:cNvSpPr/>
          <p:nvPr/>
        </p:nvSpPr>
        <p:spPr>
          <a:xfrm>
            <a:off x="521208" y="2377440"/>
            <a:ext cx="201168" cy="201168"/>
          </a:xfrm>
          <a:prstGeom prst="ellipse">
            <a:avLst/>
          </a:prstGeom>
          <a:solidFill>
            <a:srgbClr val="FCA311"/>
          </a:solidFill>
          <a:ln w="12700">
            <a:solidFill>
              <a:srgbClr val="FCA311"/>
            </a:solidFill>
            <a:prstDash val="solid"/>
          </a:ln>
        </p:spPr>
        <p:txBody>
          <a:bodyPr/>
          <a:lstStyle/>
          <a:p>
            <a:endParaRPr lang="en-US"/>
          </a:p>
        </p:txBody>
      </p:sp>
      <p:sp>
        <p:nvSpPr>
          <p:cNvPr id="18" name="Shape 16"/>
          <p:cNvSpPr/>
          <p:nvPr/>
        </p:nvSpPr>
        <p:spPr>
          <a:xfrm>
            <a:off x="4727448" y="2377440"/>
            <a:ext cx="201168" cy="201168"/>
          </a:xfrm>
          <a:prstGeom prst="ellipse">
            <a:avLst/>
          </a:prstGeom>
          <a:solidFill>
            <a:srgbClr val="587699"/>
          </a:solidFill>
          <a:ln w="12700">
            <a:solidFill>
              <a:srgbClr val="587699"/>
            </a:solidFill>
            <a:prstDash val="solid"/>
          </a:ln>
        </p:spPr>
        <p:txBody>
          <a:bodyPr/>
          <a:lstStyle/>
          <a:p>
            <a:endParaRPr lang="en-US"/>
          </a:p>
        </p:txBody>
      </p:sp>
      <p:sp>
        <p:nvSpPr>
          <p:cNvPr id="19" name="Text 17"/>
          <p:cNvSpPr/>
          <p:nvPr/>
        </p:nvSpPr>
        <p:spPr>
          <a:xfrm>
            <a:off x="813816" y="2276856"/>
            <a:ext cx="3529584" cy="475488"/>
          </a:xfrm>
          <a:prstGeom prst="rect">
            <a:avLst/>
          </a:prstGeom>
          <a:noFill/>
          <a:ln/>
        </p:spPr>
        <p:txBody>
          <a:bodyPr wrap="square" rtlCol="0" anchor="ctr"/>
          <a:lstStyle/>
          <a:p>
            <a:pPr marL="0" indent="0">
              <a:buNone/>
            </a:pPr>
            <a:r>
              <a:rPr lang="en-US" sz="1200" dirty="0">
                <a:solidFill>
                  <a:srgbClr val="14213D"/>
                </a:solidFill>
                <a:latin typeface="Calibri" pitchFamily="34" charset="0"/>
                <a:ea typeface="Calibri" pitchFamily="34" charset="-122"/>
                <a:cs typeface="Calibri" pitchFamily="34" charset="-120"/>
              </a:rPr>
              <a:t>Set annually to drive improvement</a:t>
            </a:r>
            <a:endParaRPr lang="en-US" sz="1200" dirty="0"/>
          </a:p>
        </p:txBody>
      </p:sp>
      <p:sp>
        <p:nvSpPr>
          <p:cNvPr id="20" name="Text 18"/>
          <p:cNvSpPr/>
          <p:nvPr/>
        </p:nvSpPr>
        <p:spPr>
          <a:xfrm>
            <a:off x="5020056" y="2276856"/>
            <a:ext cx="3529584" cy="475488"/>
          </a:xfrm>
          <a:prstGeom prst="rect">
            <a:avLst/>
          </a:prstGeom>
          <a:noFill/>
          <a:ln/>
        </p:spPr>
        <p:txBody>
          <a:bodyPr wrap="square" rtlCol="0" anchor="ctr"/>
          <a:lstStyle/>
          <a:p>
            <a:pPr marL="0" indent="0">
              <a:buNone/>
            </a:pPr>
            <a:r>
              <a:rPr lang="en-US" sz="1200" dirty="0">
                <a:solidFill>
                  <a:srgbClr val="14213D"/>
                </a:solidFill>
                <a:latin typeface="Calibri" pitchFamily="34" charset="0"/>
                <a:ea typeface="Calibri" pitchFamily="34" charset="-122"/>
                <a:cs typeface="Calibri" pitchFamily="34" charset="-120"/>
              </a:rPr>
              <a:t>Set once; become the standing performance floor</a:t>
            </a:r>
            <a:endParaRPr lang="en-US" sz="1200" dirty="0"/>
          </a:p>
        </p:txBody>
      </p:sp>
      <p:sp>
        <p:nvSpPr>
          <p:cNvPr id="21" name="Shape 19"/>
          <p:cNvSpPr/>
          <p:nvPr/>
        </p:nvSpPr>
        <p:spPr>
          <a:xfrm>
            <a:off x="411480" y="2779776"/>
            <a:ext cx="4023360" cy="539496"/>
          </a:xfrm>
          <a:prstGeom prst="rect">
            <a:avLst/>
          </a:prstGeom>
          <a:solidFill>
            <a:srgbClr val="F4F4F4"/>
          </a:solidFill>
          <a:ln w="12700">
            <a:solidFill>
              <a:srgbClr val="F4F4F4"/>
            </a:solidFill>
            <a:prstDash val="solid"/>
          </a:ln>
        </p:spPr>
        <p:txBody>
          <a:bodyPr/>
          <a:lstStyle/>
          <a:p>
            <a:endParaRPr lang="en-US"/>
          </a:p>
        </p:txBody>
      </p:sp>
      <p:sp>
        <p:nvSpPr>
          <p:cNvPr id="22" name="Shape 20"/>
          <p:cNvSpPr/>
          <p:nvPr/>
        </p:nvSpPr>
        <p:spPr>
          <a:xfrm>
            <a:off x="4617720" y="2779776"/>
            <a:ext cx="4023360" cy="539496"/>
          </a:xfrm>
          <a:prstGeom prst="rect">
            <a:avLst/>
          </a:prstGeom>
          <a:solidFill>
            <a:srgbClr val="F4F4F4"/>
          </a:solidFill>
          <a:ln w="12700">
            <a:solidFill>
              <a:srgbClr val="F4F4F4"/>
            </a:solidFill>
            <a:prstDash val="solid"/>
          </a:ln>
        </p:spPr>
        <p:txBody>
          <a:bodyPr/>
          <a:lstStyle/>
          <a:p>
            <a:endParaRPr lang="en-US"/>
          </a:p>
        </p:txBody>
      </p:sp>
      <p:sp>
        <p:nvSpPr>
          <p:cNvPr id="23" name="Shape 21"/>
          <p:cNvSpPr/>
          <p:nvPr/>
        </p:nvSpPr>
        <p:spPr>
          <a:xfrm>
            <a:off x="521208" y="2944368"/>
            <a:ext cx="201168" cy="201168"/>
          </a:xfrm>
          <a:prstGeom prst="ellipse">
            <a:avLst/>
          </a:prstGeom>
          <a:solidFill>
            <a:srgbClr val="FCA311"/>
          </a:solidFill>
          <a:ln w="12700">
            <a:solidFill>
              <a:srgbClr val="FCA311"/>
            </a:solidFill>
            <a:prstDash val="solid"/>
          </a:ln>
        </p:spPr>
        <p:txBody>
          <a:bodyPr/>
          <a:lstStyle/>
          <a:p>
            <a:endParaRPr lang="en-US"/>
          </a:p>
        </p:txBody>
      </p:sp>
      <p:sp>
        <p:nvSpPr>
          <p:cNvPr id="24" name="Shape 22"/>
          <p:cNvSpPr/>
          <p:nvPr/>
        </p:nvSpPr>
        <p:spPr>
          <a:xfrm>
            <a:off x="4727448" y="2944368"/>
            <a:ext cx="201168" cy="201168"/>
          </a:xfrm>
          <a:prstGeom prst="ellipse">
            <a:avLst/>
          </a:prstGeom>
          <a:solidFill>
            <a:srgbClr val="587699"/>
          </a:solidFill>
          <a:ln w="12700">
            <a:solidFill>
              <a:srgbClr val="587699"/>
            </a:solidFill>
            <a:prstDash val="solid"/>
          </a:ln>
        </p:spPr>
        <p:txBody>
          <a:bodyPr/>
          <a:lstStyle/>
          <a:p>
            <a:endParaRPr lang="en-US"/>
          </a:p>
        </p:txBody>
      </p:sp>
      <p:sp>
        <p:nvSpPr>
          <p:cNvPr id="25" name="Text 23"/>
          <p:cNvSpPr/>
          <p:nvPr/>
        </p:nvSpPr>
        <p:spPr>
          <a:xfrm>
            <a:off x="813816" y="2843784"/>
            <a:ext cx="3529584" cy="475488"/>
          </a:xfrm>
          <a:prstGeom prst="rect">
            <a:avLst/>
          </a:prstGeom>
          <a:noFill/>
          <a:ln/>
        </p:spPr>
        <p:txBody>
          <a:bodyPr wrap="square" rtlCol="0" anchor="ctr"/>
          <a:lstStyle/>
          <a:p>
            <a:pPr marL="0" indent="0">
              <a:buNone/>
            </a:pPr>
            <a:r>
              <a:rPr lang="en-US" sz="1200" dirty="0">
                <a:solidFill>
                  <a:srgbClr val="14213D"/>
                </a:solidFill>
                <a:latin typeface="Calibri" pitchFamily="34" charset="0"/>
                <a:ea typeface="Calibri" pitchFamily="34" charset="-122"/>
                <a:cs typeface="Calibri" pitchFamily="34" charset="-120"/>
              </a:rPr>
              <a:t>Focus on growth: increase X by 5%</a:t>
            </a:r>
            <a:endParaRPr lang="en-US" sz="1200" dirty="0"/>
          </a:p>
        </p:txBody>
      </p:sp>
      <p:sp>
        <p:nvSpPr>
          <p:cNvPr id="26" name="Text 24"/>
          <p:cNvSpPr/>
          <p:nvPr/>
        </p:nvSpPr>
        <p:spPr>
          <a:xfrm>
            <a:off x="5020056" y="2843784"/>
            <a:ext cx="3529584" cy="475488"/>
          </a:xfrm>
          <a:prstGeom prst="rect">
            <a:avLst/>
          </a:prstGeom>
          <a:noFill/>
          <a:ln/>
        </p:spPr>
        <p:txBody>
          <a:bodyPr wrap="square" rtlCol="0" anchor="ctr"/>
          <a:lstStyle/>
          <a:p>
            <a:pPr marL="0" indent="0">
              <a:buNone/>
            </a:pPr>
            <a:r>
              <a:rPr lang="en-US" sz="1200" dirty="0">
                <a:solidFill>
                  <a:srgbClr val="14213D"/>
                </a:solidFill>
                <a:latin typeface="Calibri" pitchFamily="34" charset="0"/>
                <a:ea typeface="Calibri" pitchFamily="34" charset="-122"/>
                <a:cs typeface="Calibri" pitchFamily="34" charset="-120"/>
              </a:rPr>
              <a:t>Hold the line: district stays at or above Y%</a:t>
            </a:r>
            <a:endParaRPr lang="en-US" sz="1200" dirty="0"/>
          </a:p>
        </p:txBody>
      </p:sp>
      <p:sp>
        <p:nvSpPr>
          <p:cNvPr id="27" name="Shape 25"/>
          <p:cNvSpPr/>
          <p:nvPr/>
        </p:nvSpPr>
        <p:spPr>
          <a:xfrm>
            <a:off x="411480" y="3346704"/>
            <a:ext cx="4023360" cy="539496"/>
          </a:xfrm>
          <a:prstGeom prst="rect">
            <a:avLst/>
          </a:prstGeom>
          <a:solidFill>
            <a:srgbClr val="FFFFFF"/>
          </a:solidFill>
          <a:ln w="12700">
            <a:solidFill>
              <a:srgbClr val="FFFFFF"/>
            </a:solidFill>
            <a:prstDash val="solid"/>
          </a:ln>
        </p:spPr>
        <p:txBody>
          <a:bodyPr/>
          <a:lstStyle/>
          <a:p>
            <a:endParaRPr lang="en-US"/>
          </a:p>
        </p:txBody>
      </p:sp>
      <p:sp>
        <p:nvSpPr>
          <p:cNvPr id="28" name="Shape 26"/>
          <p:cNvSpPr/>
          <p:nvPr/>
        </p:nvSpPr>
        <p:spPr>
          <a:xfrm>
            <a:off x="4617720" y="3346704"/>
            <a:ext cx="4023360" cy="539496"/>
          </a:xfrm>
          <a:prstGeom prst="rect">
            <a:avLst/>
          </a:prstGeom>
          <a:solidFill>
            <a:srgbClr val="FFFFFF"/>
          </a:solidFill>
          <a:ln w="12700">
            <a:solidFill>
              <a:srgbClr val="FFFFFF"/>
            </a:solidFill>
            <a:prstDash val="solid"/>
          </a:ln>
        </p:spPr>
        <p:txBody>
          <a:bodyPr/>
          <a:lstStyle/>
          <a:p>
            <a:endParaRPr lang="en-US"/>
          </a:p>
        </p:txBody>
      </p:sp>
      <p:sp>
        <p:nvSpPr>
          <p:cNvPr id="29" name="Shape 27"/>
          <p:cNvSpPr/>
          <p:nvPr/>
        </p:nvSpPr>
        <p:spPr>
          <a:xfrm>
            <a:off x="521208" y="3511296"/>
            <a:ext cx="201168" cy="201168"/>
          </a:xfrm>
          <a:prstGeom prst="ellipse">
            <a:avLst/>
          </a:prstGeom>
          <a:solidFill>
            <a:srgbClr val="FCA311"/>
          </a:solidFill>
          <a:ln w="12700">
            <a:solidFill>
              <a:srgbClr val="FCA311"/>
            </a:solidFill>
            <a:prstDash val="solid"/>
          </a:ln>
        </p:spPr>
        <p:txBody>
          <a:bodyPr/>
          <a:lstStyle/>
          <a:p>
            <a:endParaRPr lang="en-US"/>
          </a:p>
        </p:txBody>
      </p:sp>
      <p:sp>
        <p:nvSpPr>
          <p:cNvPr id="30" name="Shape 28"/>
          <p:cNvSpPr/>
          <p:nvPr/>
        </p:nvSpPr>
        <p:spPr>
          <a:xfrm>
            <a:off x="4727448" y="3511296"/>
            <a:ext cx="201168" cy="201168"/>
          </a:xfrm>
          <a:prstGeom prst="ellipse">
            <a:avLst/>
          </a:prstGeom>
          <a:solidFill>
            <a:srgbClr val="587699"/>
          </a:solidFill>
          <a:ln w="12700">
            <a:solidFill>
              <a:srgbClr val="587699"/>
            </a:solidFill>
            <a:prstDash val="solid"/>
          </a:ln>
        </p:spPr>
        <p:txBody>
          <a:bodyPr/>
          <a:lstStyle/>
          <a:p>
            <a:endParaRPr lang="en-US"/>
          </a:p>
        </p:txBody>
      </p:sp>
      <p:sp>
        <p:nvSpPr>
          <p:cNvPr id="31" name="Text 29"/>
          <p:cNvSpPr/>
          <p:nvPr/>
        </p:nvSpPr>
        <p:spPr>
          <a:xfrm>
            <a:off x="813816" y="3410712"/>
            <a:ext cx="3529584" cy="475488"/>
          </a:xfrm>
          <a:prstGeom prst="rect">
            <a:avLst/>
          </a:prstGeom>
          <a:noFill/>
          <a:ln/>
        </p:spPr>
        <p:txBody>
          <a:bodyPr wrap="square" rtlCol="0" anchor="ctr"/>
          <a:lstStyle/>
          <a:p>
            <a:pPr marL="0" indent="0">
              <a:buNone/>
            </a:pPr>
            <a:r>
              <a:rPr lang="en-US" sz="1200" dirty="0">
                <a:solidFill>
                  <a:srgbClr val="14213D"/>
                </a:solidFill>
                <a:latin typeface="Calibri" pitchFamily="34" charset="0"/>
                <a:ea typeface="Calibri" pitchFamily="34" charset="-122"/>
                <a:cs typeface="Calibri" pitchFamily="34" charset="-120"/>
              </a:rPr>
              <a:t>Example: Raise 3rd-grade reading from 65% to 70%</a:t>
            </a:r>
            <a:endParaRPr lang="en-US" sz="1200" dirty="0"/>
          </a:p>
        </p:txBody>
      </p:sp>
      <p:sp>
        <p:nvSpPr>
          <p:cNvPr id="32" name="Text 30"/>
          <p:cNvSpPr/>
          <p:nvPr/>
        </p:nvSpPr>
        <p:spPr>
          <a:xfrm>
            <a:off x="5020056" y="3410712"/>
            <a:ext cx="3529584" cy="475488"/>
          </a:xfrm>
          <a:prstGeom prst="rect">
            <a:avLst/>
          </a:prstGeom>
          <a:noFill/>
          <a:ln/>
        </p:spPr>
        <p:txBody>
          <a:bodyPr wrap="square" rtlCol="0" anchor="ctr"/>
          <a:lstStyle/>
          <a:p>
            <a:pPr marL="0" indent="0">
              <a:buNone/>
            </a:pPr>
            <a:r>
              <a:rPr lang="en-US" sz="1200" dirty="0">
                <a:solidFill>
                  <a:srgbClr val="14213D"/>
                </a:solidFill>
                <a:latin typeface="Calibri" pitchFamily="34" charset="0"/>
                <a:ea typeface="Calibri" pitchFamily="34" charset="-122"/>
                <a:cs typeface="Calibri" pitchFamily="34" charset="-120"/>
              </a:rPr>
              <a:t>Example: District never falls below 65% accreditation score</a:t>
            </a:r>
            <a:endParaRPr lang="en-US" sz="1200" dirty="0"/>
          </a:p>
        </p:txBody>
      </p:sp>
      <p:sp>
        <p:nvSpPr>
          <p:cNvPr id="33" name="Shape 31"/>
          <p:cNvSpPr/>
          <p:nvPr/>
        </p:nvSpPr>
        <p:spPr>
          <a:xfrm>
            <a:off x="411480" y="4005072"/>
            <a:ext cx="8321040" cy="310896"/>
          </a:xfrm>
          <a:prstGeom prst="rect">
            <a:avLst/>
          </a:prstGeom>
          <a:solidFill>
            <a:srgbClr val="14213D"/>
          </a:solidFill>
          <a:ln w="12700">
            <a:solidFill>
              <a:srgbClr val="14213D"/>
            </a:solidFill>
            <a:prstDash val="solid"/>
          </a:ln>
        </p:spPr>
        <p:txBody>
          <a:bodyPr/>
          <a:lstStyle/>
          <a:p>
            <a:endParaRPr lang="en-US"/>
          </a:p>
        </p:txBody>
      </p:sp>
      <p:sp>
        <p:nvSpPr>
          <p:cNvPr id="34" name="Text 32"/>
          <p:cNvSpPr/>
          <p:nvPr/>
        </p:nvSpPr>
        <p:spPr>
          <a:xfrm>
            <a:off x="548640" y="4005072"/>
            <a:ext cx="8046720" cy="310896"/>
          </a:xfrm>
          <a:prstGeom prst="rect">
            <a:avLst/>
          </a:prstGeom>
          <a:noFill/>
          <a:ln/>
        </p:spPr>
        <p:txBody>
          <a:bodyPr wrap="square" lIns="0" tIns="0" rIns="0" bIns="0" rtlCol="0" anchor="ctr"/>
          <a:lstStyle/>
          <a:p>
            <a:pPr marL="0" indent="0">
              <a:buNone/>
            </a:pPr>
            <a:r>
              <a:rPr lang="en-US" sz="1000" b="1" kern="0" spc="50" dirty="0">
                <a:solidFill>
                  <a:srgbClr val="FCA311"/>
                </a:solidFill>
                <a:latin typeface="Calibri" pitchFamily="34" charset="0"/>
                <a:ea typeface="Calibri" pitchFamily="34" charset="-122"/>
                <a:cs typeface="Calibri" pitchFamily="34" charset="-120"/>
              </a:rPr>
              <a:t>ACCEPTANCE THRESHOLDS  —  set these before the year begins, not after the results come in</a:t>
            </a:r>
            <a:endParaRPr lang="en-US" sz="1000" dirty="0"/>
          </a:p>
        </p:txBody>
      </p:sp>
      <p:sp>
        <p:nvSpPr>
          <p:cNvPr id="35" name="Shape 33"/>
          <p:cNvSpPr/>
          <p:nvPr/>
        </p:nvSpPr>
        <p:spPr>
          <a:xfrm>
            <a:off x="411480" y="4352544"/>
            <a:ext cx="2697480" cy="822960"/>
          </a:xfrm>
          <a:prstGeom prst="rect">
            <a:avLst/>
          </a:prstGeom>
          <a:solidFill>
            <a:srgbClr val="F0FFF4"/>
          </a:solidFill>
          <a:ln w="12700">
            <a:solidFill>
              <a:srgbClr val="27AE60"/>
            </a:solidFill>
            <a:prstDash val="solid"/>
          </a:ln>
        </p:spPr>
        <p:txBody>
          <a:bodyPr/>
          <a:lstStyle/>
          <a:p>
            <a:endParaRPr lang="en-US"/>
          </a:p>
        </p:txBody>
      </p:sp>
      <p:sp>
        <p:nvSpPr>
          <p:cNvPr id="36" name="Shape 34"/>
          <p:cNvSpPr/>
          <p:nvPr/>
        </p:nvSpPr>
        <p:spPr>
          <a:xfrm>
            <a:off x="411480" y="4352544"/>
            <a:ext cx="2697480" cy="54864"/>
          </a:xfrm>
          <a:prstGeom prst="rect">
            <a:avLst/>
          </a:prstGeom>
          <a:solidFill>
            <a:srgbClr val="27AE60"/>
          </a:solidFill>
          <a:ln w="12700">
            <a:solidFill>
              <a:srgbClr val="27AE60"/>
            </a:solidFill>
            <a:prstDash val="solid"/>
          </a:ln>
        </p:spPr>
        <p:txBody>
          <a:bodyPr/>
          <a:lstStyle/>
          <a:p>
            <a:endParaRPr lang="en-US"/>
          </a:p>
        </p:txBody>
      </p:sp>
      <p:sp>
        <p:nvSpPr>
          <p:cNvPr id="37" name="Text 35"/>
          <p:cNvSpPr/>
          <p:nvPr/>
        </p:nvSpPr>
        <p:spPr>
          <a:xfrm>
            <a:off x="521208" y="4443984"/>
            <a:ext cx="2514600" cy="219456"/>
          </a:xfrm>
          <a:prstGeom prst="rect">
            <a:avLst/>
          </a:prstGeom>
          <a:noFill/>
          <a:ln/>
        </p:spPr>
        <p:txBody>
          <a:bodyPr wrap="square" lIns="0" tIns="0" rIns="0" bIns="0" rtlCol="0" anchor="ctr"/>
          <a:lstStyle/>
          <a:p>
            <a:pPr marL="0" indent="0">
              <a:buNone/>
            </a:pPr>
            <a:r>
              <a:rPr lang="en-US" sz="1100" b="1" dirty="0">
                <a:solidFill>
                  <a:srgbClr val="27AE60"/>
                </a:solidFill>
                <a:latin typeface="Calibri" pitchFamily="34" charset="0"/>
                <a:ea typeface="Calibri" pitchFamily="34" charset="-122"/>
                <a:cs typeface="Calibri" pitchFamily="34" charset="-120"/>
              </a:rPr>
              <a:t>GOAL MET</a:t>
            </a:r>
            <a:endParaRPr lang="en-US" sz="1100" dirty="0"/>
          </a:p>
        </p:txBody>
      </p:sp>
      <p:sp>
        <p:nvSpPr>
          <p:cNvPr id="38" name="Text 36"/>
          <p:cNvSpPr/>
          <p:nvPr/>
        </p:nvSpPr>
        <p:spPr>
          <a:xfrm>
            <a:off x="521208" y="4681728"/>
            <a:ext cx="2514600" cy="438912"/>
          </a:xfrm>
          <a:prstGeom prst="rect">
            <a:avLst/>
          </a:prstGeom>
          <a:noFill/>
          <a:ln/>
        </p:spPr>
        <p:txBody>
          <a:bodyPr wrap="square" rtlCol="0" anchor="ctr"/>
          <a:lstStyle/>
          <a:p>
            <a:pPr marL="0" indent="0">
              <a:buNone/>
            </a:pPr>
            <a:r>
              <a:rPr lang="en-US" sz="1100" dirty="0">
                <a:solidFill>
                  <a:srgbClr val="14213D"/>
                </a:solidFill>
                <a:latin typeface="Calibri" pitchFamily="34" charset="0"/>
                <a:ea typeface="Calibri" pitchFamily="34" charset="-122"/>
                <a:cs typeface="Calibri" pitchFamily="34" charset="-120"/>
              </a:rPr>
              <a:t>Meets or exceeds the agreed target — regardless of how close to the line</a:t>
            </a:r>
            <a:endParaRPr lang="en-US" sz="1100" dirty="0"/>
          </a:p>
        </p:txBody>
      </p:sp>
      <p:sp>
        <p:nvSpPr>
          <p:cNvPr id="39" name="Shape 37"/>
          <p:cNvSpPr/>
          <p:nvPr/>
        </p:nvSpPr>
        <p:spPr>
          <a:xfrm>
            <a:off x="3182112" y="4352544"/>
            <a:ext cx="2697480" cy="822960"/>
          </a:xfrm>
          <a:prstGeom prst="rect">
            <a:avLst/>
          </a:prstGeom>
          <a:solidFill>
            <a:srgbClr val="F4F4F4"/>
          </a:solidFill>
          <a:ln w="12700">
            <a:solidFill>
              <a:srgbClr val="587699"/>
            </a:solidFill>
            <a:prstDash val="solid"/>
          </a:ln>
        </p:spPr>
        <p:txBody>
          <a:bodyPr/>
          <a:lstStyle/>
          <a:p>
            <a:endParaRPr lang="en-US"/>
          </a:p>
        </p:txBody>
      </p:sp>
      <p:sp>
        <p:nvSpPr>
          <p:cNvPr id="40" name="Shape 38"/>
          <p:cNvSpPr/>
          <p:nvPr/>
        </p:nvSpPr>
        <p:spPr>
          <a:xfrm>
            <a:off x="3182112" y="4352544"/>
            <a:ext cx="2697480" cy="54864"/>
          </a:xfrm>
          <a:prstGeom prst="rect">
            <a:avLst/>
          </a:prstGeom>
          <a:solidFill>
            <a:srgbClr val="587699"/>
          </a:solidFill>
          <a:ln w="12700">
            <a:solidFill>
              <a:srgbClr val="587699"/>
            </a:solidFill>
            <a:prstDash val="solid"/>
          </a:ln>
        </p:spPr>
        <p:txBody>
          <a:bodyPr/>
          <a:lstStyle/>
          <a:p>
            <a:endParaRPr lang="en-US"/>
          </a:p>
        </p:txBody>
      </p:sp>
      <p:sp>
        <p:nvSpPr>
          <p:cNvPr id="41" name="Text 39"/>
          <p:cNvSpPr/>
          <p:nvPr/>
        </p:nvSpPr>
        <p:spPr>
          <a:xfrm>
            <a:off x="3291840" y="4443984"/>
            <a:ext cx="2514600" cy="219456"/>
          </a:xfrm>
          <a:prstGeom prst="rect">
            <a:avLst/>
          </a:prstGeom>
          <a:noFill/>
          <a:ln/>
        </p:spPr>
        <p:txBody>
          <a:bodyPr wrap="square" lIns="0" tIns="0" rIns="0" bIns="0" rtlCol="0" anchor="ctr"/>
          <a:lstStyle/>
          <a:p>
            <a:pPr marL="0" indent="0">
              <a:buNone/>
            </a:pPr>
            <a:r>
              <a:rPr lang="en-US" sz="1100" b="1" dirty="0">
                <a:solidFill>
                  <a:srgbClr val="587699"/>
                </a:solidFill>
                <a:latin typeface="Calibri" pitchFamily="34" charset="0"/>
                <a:ea typeface="Calibri" pitchFamily="34" charset="-122"/>
                <a:cs typeface="Calibri" pitchFamily="34" charset="-120"/>
              </a:rPr>
              <a:t>MISSED</a:t>
            </a:r>
            <a:endParaRPr lang="en-US" sz="1100" dirty="0"/>
          </a:p>
        </p:txBody>
      </p:sp>
      <p:sp>
        <p:nvSpPr>
          <p:cNvPr id="42" name="Text 40"/>
          <p:cNvSpPr/>
          <p:nvPr/>
        </p:nvSpPr>
        <p:spPr>
          <a:xfrm>
            <a:off x="3291840" y="4681728"/>
            <a:ext cx="2514600" cy="438912"/>
          </a:xfrm>
          <a:prstGeom prst="rect">
            <a:avLst/>
          </a:prstGeom>
          <a:noFill/>
          <a:ln/>
        </p:spPr>
        <p:txBody>
          <a:bodyPr wrap="square" rtlCol="0" anchor="ctr"/>
          <a:lstStyle/>
          <a:p>
            <a:pPr marL="0" indent="0">
              <a:buNone/>
            </a:pPr>
            <a:r>
              <a:rPr lang="en-US" sz="1100" dirty="0">
                <a:solidFill>
                  <a:srgbClr val="14213D"/>
                </a:solidFill>
                <a:latin typeface="Calibri" pitchFamily="34" charset="0"/>
                <a:ea typeface="Calibri" pitchFamily="34" charset="-122"/>
                <a:cs typeface="Calibri" pitchFamily="34" charset="-120"/>
              </a:rPr>
              <a:t>Fell short of the target but not outside the standard expectation</a:t>
            </a:r>
            <a:endParaRPr lang="en-US" sz="1100" dirty="0"/>
          </a:p>
        </p:txBody>
      </p:sp>
      <p:sp>
        <p:nvSpPr>
          <p:cNvPr id="43" name="Shape 41"/>
          <p:cNvSpPr/>
          <p:nvPr/>
        </p:nvSpPr>
        <p:spPr>
          <a:xfrm>
            <a:off x="5952744" y="4352544"/>
            <a:ext cx="2697480" cy="822960"/>
          </a:xfrm>
          <a:prstGeom prst="rect">
            <a:avLst/>
          </a:prstGeom>
          <a:solidFill>
            <a:srgbClr val="FFF0F0"/>
          </a:solidFill>
          <a:ln w="12700">
            <a:solidFill>
              <a:srgbClr val="C0392B"/>
            </a:solidFill>
            <a:prstDash val="solid"/>
          </a:ln>
        </p:spPr>
        <p:txBody>
          <a:bodyPr/>
          <a:lstStyle/>
          <a:p>
            <a:endParaRPr lang="en-US"/>
          </a:p>
        </p:txBody>
      </p:sp>
      <p:sp>
        <p:nvSpPr>
          <p:cNvPr id="44" name="Shape 42"/>
          <p:cNvSpPr/>
          <p:nvPr/>
        </p:nvSpPr>
        <p:spPr>
          <a:xfrm>
            <a:off x="5952744" y="4352544"/>
            <a:ext cx="2697480" cy="54864"/>
          </a:xfrm>
          <a:prstGeom prst="rect">
            <a:avLst/>
          </a:prstGeom>
          <a:solidFill>
            <a:srgbClr val="C0392B"/>
          </a:solidFill>
          <a:ln w="12700">
            <a:solidFill>
              <a:srgbClr val="C0392B"/>
            </a:solidFill>
            <a:prstDash val="solid"/>
          </a:ln>
        </p:spPr>
        <p:txBody>
          <a:bodyPr/>
          <a:lstStyle/>
          <a:p>
            <a:endParaRPr lang="en-US"/>
          </a:p>
        </p:txBody>
      </p:sp>
      <p:sp>
        <p:nvSpPr>
          <p:cNvPr id="45" name="Text 43"/>
          <p:cNvSpPr/>
          <p:nvPr/>
        </p:nvSpPr>
        <p:spPr>
          <a:xfrm>
            <a:off x="6062472" y="4443984"/>
            <a:ext cx="2514600" cy="219456"/>
          </a:xfrm>
          <a:prstGeom prst="rect">
            <a:avLst/>
          </a:prstGeom>
          <a:noFill/>
          <a:ln/>
        </p:spPr>
        <p:txBody>
          <a:bodyPr wrap="square" lIns="0" tIns="0" rIns="0" bIns="0" rtlCol="0" anchor="ctr"/>
          <a:lstStyle/>
          <a:p>
            <a:pPr marL="0" indent="0">
              <a:buNone/>
            </a:pPr>
            <a:r>
              <a:rPr lang="en-US" sz="1100" b="1" dirty="0">
                <a:solidFill>
                  <a:srgbClr val="C0392B"/>
                </a:solidFill>
                <a:latin typeface="Calibri" pitchFamily="34" charset="0"/>
                <a:ea typeface="Calibri" pitchFamily="34" charset="-122"/>
                <a:cs typeface="Calibri" pitchFamily="34" charset="-120"/>
              </a:rPr>
              <a:t>CRITICAL MISS</a:t>
            </a:r>
            <a:endParaRPr lang="en-US" sz="1100" dirty="0"/>
          </a:p>
        </p:txBody>
      </p:sp>
      <p:sp>
        <p:nvSpPr>
          <p:cNvPr id="46" name="Text 44"/>
          <p:cNvSpPr/>
          <p:nvPr/>
        </p:nvSpPr>
        <p:spPr>
          <a:xfrm>
            <a:off x="6062472" y="4681728"/>
            <a:ext cx="2514600" cy="438912"/>
          </a:xfrm>
          <a:prstGeom prst="rect">
            <a:avLst/>
          </a:prstGeom>
          <a:noFill/>
          <a:ln/>
        </p:spPr>
        <p:txBody>
          <a:bodyPr wrap="square" rtlCol="0" anchor="ctr"/>
          <a:lstStyle/>
          <a:p>
            <a:pPr marL="0" indent="0">
              <a:buNone/>
            </a:pPr>
            <a:r>
              <a:rPr lang="en-US" sz="1100" dirty="0">
                <a:solidFill>
                  <a:srgbClr val="14213D"/>
                </a:solidFill>
                <a:latin typeface="Calibri" pitchFamily="34" charset="0"/>
                <a:ea typeface="Calibri" pitchFamily="34" charset="-122"/>
                <a:cs typeface="Calibri" pitchFamily="34" charset="-120"/>
              </a:rPr>
              <a:t>Defined in advance — a failure the board deems outside acceptable range entirely</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11480" y="164592"/>
            <a:ext cx="8321040" cy="530352"/>
          </a:xfrm>
          <a:prstGeom prst="rect">
            <a:avLst/>
          </a:prstGeom>
          <a:noFill/>
          <a:ln/>
        </p:spPr>
        <p:txBody>
          <a:bodyPr wrap="square" rtlCol="0" anchor="ctr"/>
          <a:lstStyle/>
          <a:p>
            <a:pPr marL="0" indent="0">
              <a:buNone/>
            </a:pPr>
            <a:r>
              <a:rPr lang="en-US" sz="2800" b="1" dirty="0">
                <a:solidFill>
                  <a:srgbClr val="14213D"/>
                </a:solidFill>
                <a:latin typeface="Georgia" pitchFamily="34" charset="0"/>
                <a:ea typeface="Georgia" pitchFamily="34" charset="-122"/>
                <a:cs typeface="Georgia" pitchFamily="34" charset="-120"/>
              </a:rPr>
              <a:t>The Annual Evaluation Cycle</a:t>
            </a:r>
            <a:endParaRPr lang="en-US" sz="2800" dirty="0"/>
          </a:p>
        </p:txBody>
      </p:sp>
      <p:sp>
        <p:nvSpPr>
          <p:cNvPr id="3" name="Shape 1"/>
          <p:cNvSpPr/>
          <p:nvPr/>
        </p:nvSpPr>
        <p:spPr>
          <a:xfrm>
            <a:off x="411480" y="713232"/>
            <a:ext cx="8321040" cy="36576"/>
          </a:xfrm>
          <a:prstGeom prst="rect">
            <a:avLst/>
          </a:prstGeom>
          <a:solidFill>
            <a:srgbClr val="FCA311"/>
          </a:solidFill>
          <a:ln w="12700">
            <a:solidFill>
              <a:srgbClr val="FCA311"/>
            </a:solidFill>
            <a:prstDash val="solid"/>
          </a:ln>
        </p:spPr>
        <p:txBody>
          <a:bodyPr/>
          <a:lstStyle/>
          <a:p>
            <a:endParaRPr lang="en-US"/>
          </a:p>
        </p:txBody>
      </p:sp>
      <p:sp>
        <p:nvSpPr>
          <p:cNvPr id="4" name="Shape 2"/>
          <p:cNvSpPr/>
          <p:nvPr/>
        </p:nvSpPr>
        <p:spPr>
          <a:xfrm>
            <a:off x="640080" y="2514600"/>
            <a:ext cx="7863840" cy="54864"/>
          </a:xfrm>
          <a:prstGeom prst="rect">
            <a:avLst/>
          </a:prstGeom>
          <a:solidFill>
            <a:srgbClr val="587699"/>
          </a:solidFill>
          <a:ln w="12700">
            <a:solidFill>
              <a:srgbClr val="587699"/>
            </a:solidFill>
            <a:prstDash val="solid"/>
          </a:ln>
        </p:spPr>
        <p:txBody>
          <a:bodyPr/>
          <a:lstStyle/>
          <a:p>
            <a:endParaRPr lang="en-US"/>
          </a:p>
        </p:txBody>
      </p:sp>
      <p:sp>
        <p:nvSpPr>
          <p:cNvPr id="5" name="Shape 3"/>
          <p:cNvSpPr/>
          <p:nvPr/>
        </p:nvSpPr>
        <p:spPr>
          <a:xfrm>
            <a:off x="941832" y="2340864"/>
            <a:ext cx="402336" cy="402336"/>
          </a:xfrm>
          <a:prstGeom prst="ellipse">
            <a:avLst/>
          </a:prstGeom>
          <a:solidFill>
            <a:srgbClr val="14213D"/>
          </a:solidFill>
          <a:ln w="12700">
            <a:solidFill>
              <a:srgbClr val="14213D"/>
            </a:solidFill>
            <a:prstDash val="solid"/>
          </a:ln>
        </p:spPr>
        <p:txBody>
          <a:bodyPr/>
          <a:lstStyle/>
          <a:p>
            <a:endParaRPr lang="en-US"/>
          </a:p>
        </p:txBody>
      </p:sp>
      <p:sp>
        <p:nvSpPr>
          <p:cNvPr id="6" name="Text 4"/>
          <p:cNvSpPr/>
          <p:nvPr/>
        </p:nvSpPr>
        <p:spPr>
          <a:xfrm>
            <a:off x="941832" y="2340864"/>
            <a:ext cx="402336" cy="402336"/>
          </a:xfrm>
          <a:prstGeom prst="rect">
            <a:avLst/>
          </a:prstGeom>
          <a:noFill/>
          <a:ln/>
        </p:spPr>
        <p:txBody>
          <a:bodyPr wrap="square" lIns="0" tIns="0" rIns="0" bIns="0" rtlCol="0" anchor="ctr"/>
          <a:lstStyle/>
          <a:p>
            <a:pPr marL="0" indent="0" algn="ctr">
              <a:buNone/>
            </a:pPr>
            <a:r>
              <a:rPr lang="en-US" sz="1300" b="1" dirty="0">
                <a:solidFill>
                  <a:srgbClr val="FFFFFF"/>
                </a:solidFill>
              </a:rPr>
              <a:t>1</a:t>
            </a:r>
            <a:endParaRPr lang="en-US" sz="1300" dirty="0"/>
          </a:p>
        </p:txBody>
      </p:sp>
      <p:sp>
        <p:nvSpPr>
          <p:cNvPr id="7" name="Text 5"/>
          <p:cNvSpPr/>
          <p:nvPr/>
        </p:nvSpPr>
        <p:spPr>
          <a:xfrm>
            <a:off x="457200" y="1947672"/>
            <a:ext cx="1645920" cy="292608"/>
          </a:xfrm>
          <a:prstGeom prst="rect">
            <a:avLst/>
          </a:prstGeom>
          <a:noFill/>
          <a:ln/>
        </p:spPr>
        <p:txBody>
          <a:bodyPr wrap="square" lIns="0" tIns="0" rIns="0" bIns="0" rtlCol="0" anchor="ctr"/>
          <a:lstStyle/>
          <a:p>
            <a:pPr marL="0" indent="0" algn="ctr">
              <a:buNone/>
            </a:pPr>
            <a:r>
              <a:rPr lang="en-US" sz="1100" b="1" dirty="0">
                <a:solidFill>
                  <a:srgbClr val="FCA311"/>
                </a:solidFill>
                <a:latin typeface="Calibri" pitchFamily="34" charset="0"/>
                <a:ea typeface="Calibri" pitchFamily="34" charset="-122"/>
                <a:cs typeface="Calibri" pitchFamily="34" charset="-120"/>
              </a:rPr>
              <a:t>July–Aug</a:t>
            </a:r>
            <a:endParaRPr lang="en-US" sz="1100" dirty="0"/>
          </a:p>
        </p:txBody>
      </p:sp>
      <p:sp>
        <p:nvSpPr>
          <p:cNvPr id="8" name="Text 6"/>
          <p:cNvSpPr/>
          <p:nvPr/>
        </p:nvSpPr>
        <p:spPr>
          <a:xfrm>
            <a:off x="457200" y="1307592"/>
            <a:ext cx="1645920" cy="566928"/>
          </a:xfrm>
          <a:prstGeom prst="rect">
            <a:avLst/>
          </a:prstGeom>
          <a:noFill/>
          <a:ln/>
        </p:spPr>
        <p:txBody>
          <a:bodyPr wrap="square" rtlCol="0" anchor="ctr"/>
          <a:lstStyle/>
          <a:p>
            <a:pPr marL="0" indent="0" algn="ctr">
              <a:buNone/>
            </a:pPr>
            <a:r>
              <a:rPr lang="en-US" sz="1300" b="1" dirty="0">
                <a:solidFill>
                  <a:srgbClr val="14213D"/>
                </a:solidFill>
                <a:latin typeface="Calibri" pitchFamily="34" charset="0"/>
                <a:ea typeface="Calibri" pitchFamily="34" charset="-122"/>
                <a:cs typeface="Calibri" pitchFamily="34" charset="-120"/>
              </a:rPr>
              <a:t>Goal-Setting</a:t>
            </a:r>
            <a:endParaRPr lang="en-US" sz="1300" dirty="0"/>
          </a:p>
          <a:p>
            <a:pPr marL="0" indent="0" algn="ctr">
              <a:buNone/>
            </a:pPr>
            <a:r>
              <a:rPr lang="en-US" sz="1300" b="1" dirty="0">
                <a:solidFill>
                  <a:srgbClr val="14213D"/>
                </a:solidFill>
                <a:latin typeface="Calibri" pitchFamily="34" charset="0"/>
                <a:ea typeface="Calibri" pitchFamily="34" charset="-122"/>
                <a:cs typeface="Calibri" pitchFamily="34" charset="-120"/>
              </a:rPr>
              <a:t>Conference</a:t>
            </a:r>
            <a:endParaRPr lang="en-US" sz="1300" dirty="0"/>
          </a:p>
        </p:txBody>
      </p:sp>
      <p:sp>
        <p:nvSpPr>
          <p:cNvPr id="9" name="Shape 7"/>
          <p:cNvSpPr/>
          <p:nvPr/>
        </p:nvSpPr>
        <p:spPr>
          <a:xfrm>
            <a:off x="457200" y="2898648"/>
            <a:ext cx="1920240" cy="1481328"/>
          </a:xfrm>
          <a:prstGeom prst="rect">
            <a:avLst/>
          </a:prstGeom>
          <a:solidFill>
            <a:srgbClr val="F4F4F4"/>
          </a:solidFill>
          <a:ln w="12700">
            <a:solidFill>
              <a:srgbClr val="E8EFF6"/>
            </a:solidFill>
            <a:prstDash val="solid"/>
          </a:ln>
        </p:spPr>
        <p:txBody>
          <a:bodyPr/>
          <a:lstStyle/>
          <a:p>
            <a:endParaRPr lang="en-US"/>
          </a:p>
        </p:txBody>
      </p:sp>
      <p:sp>
        <p:nvSpPr>
          <p:cNvPr id="10" name="Text 8"/>
          <p:cNvSpPr/>
          <p:nvPr/>
        </p:nvSpPr>
        <p:spPr>
          <a:xfrm>
            <a:off x="566928" y="2990088"/>
            <a:ext cx="1719072" cy="1316736"/>
          </a:xfrm>
          <a:prstGeom prst="rect">
            <a:avLst/>
          </a:prstGeom>
          <a:noFill/>
          <a:ln/>
        </p:spPr>
        <p:txBody>
          <a:bodyPr wrap="square" rtlCol="0" anchor="ctr"/>
          <a:lstStyle/>
          <a:p>
            <a:pPr marL="0" indent="0">
              <a:buNone/>
            </a:pPr>
            <a:r>
              <a:rPr lang="en-US" sz="1100" dirty="0">
                <a:solidFill>
                  <a:srgbClr val="14213D"/>
                </a:solidFill>
                <a:latin typeface="Calibri" pitchFamily="34" charset="0"/>
                <a:ea typeface="Calibri" pitchFamily="34" charset="-122"/>
                <a:cs typeface="Calibri" pitchFamily="34" charset="-120"/>
              </a:rPr>
              <a:t>Board &amp; superintendent collaboratively set 3–5 goals. Academic targets established with baselines.</a:t>
            </a:r>
            <a:endParaRPr lang="en-US" sz="1100" dirty="0"/>
          </a:p>
        </p:txBody>
      </p:sp>
      <p:sp>
        <p:nvSpPr>
          <p:cNvPr id="11" name="Shape 9"/>
          <p:cNvSpPr/>
          <p:nvPr/>
        </p:nvSpPr>
        <p:spPr>
          <a:xfrm>
            <a:off x="3044952" y="2340864"/>
            <a:ext cx="402336" cy="402336"/>
          </a:xfrm>
          <a:prstGeom prst="ellipse">
            <a:avLst/>
          </a:prstGeom>
          <a:solidFill>
            <a:srgbClr val="14213D"/>
          </a:solidFill>
          <a:ln w="12700">
            <a:solidFill>
              <a:srgbClr val="14213D"/>
            </a:solidFill>
            <a:prstDash val="solid"/>
          </a:ln>
        </p:spPr>
        <p:txBody>
          <a:bodyPr/>
          <a:lstStyle/>
          <a:p>
            <a:endParaRPr lang="en-US"/>
          </a:p>
        </p:txBody>
      </p:sp>
      <p:sp>
        <p:nvSpPr>
          <p:cNvPr id="12" name="Text 10"/>
          <p:cNvSpPr/>
          <p:nvPr/>
        </p:nvSpPr>
        <p:spPr>
          <a:xfrm>
            <a:off x="3044952" y="2340864"/>
            <a:ext cx="402336" cy="402336"/>
          </a:xfrm>
          <a:prstGeom prst="rect">
            <a:avLst/>
          </a:prstGeom>
          <a:noFill/>
          <a:ln/>
        </p:spPr>
        <p:txBody>
          <a:bodyPr wrap="square" lIns="0" tIns="0" rIns="0" bIns="0" rtlCol="0" anchor="ctr"/>
          <a:lstStyle/>
          <a:p>
            <a:pPr marL="0" indent="0" algn="ctr">
              <a:buNone/>
            </a:pPr>
            <a:r>
              <a:rPr lang="en-US" sz="1300" b="1" dirty="0">
                <a:solidFill>
                  <a:srgbClr val="FFFFFF"/>
                </a:solidFill>
              </a:rPr>
              <a:t>2</a:t>
            </a:r>
            <a:endParaRPr lang="en-US" sz="1300" dirty="0"/>
          </a:p>
        </p:txBody>
      </p:sp>
      <p:sp>
        <p:nvSpPr>
          <p:cNvPr id="13" name="Text 11"/>
          <p:cNvSpPr/>
          <p:nvPr/>
        </p:nvSpPr>
        <p:spPr>
          <a:xfrm>
            <a:off x="2560320" y="1947672"/>
            <a:ext cx="1645920" cy="292608"/>
          </a:xfrm>
          <a:prstGeom prst="rect">
            <a:avLst/>
          </a:prstGeom>
          <a:noFill/>
          <a:ln/>
        </p:spPr>
        <p:txBody>
          <a:bodyPr wrap="square" lIns="0" tIns="0" rIns="0" bIns="0" rtlCol="0" anchor="ctr"/>
          <a:lstStyle/>
          <a:p>
            <a:pPr marL="0" indent="0" algn="ctr">
              <a:buNone/>
            </a:pPr>
            <a:r>
              <a:rPr lang="en-US" sz="1100" b="1" dirty="0">
                <a:solidFill>
                  <a:srgbClr val="FCA311"/>
                </a:solidFill>
                <a:latin typeface="Calibri" pitchFamily="34" charset="0"/>
                <a:ea typeface="Calibri" pitchFamily="34" charset="-122"/>
                <a:cs typeface="Calibri" pitchFamily="34" charset="-120"/>
              </a:rPr>
              <a:t>Oct–Nov</a:t>
            </a:r>
            <a:endParaRPr lang="en-US" sz="1100" dirty="0"/>
          </a:p>
        </p:txBody>
      </p:sp>
      <p:sp>
        <p:nvSpPr>
          <p:cNvPr id="14" name="Text 12"/>
          <p:cNvSpPr/>
          <p:nvPr/>
        </p:nvSpPr>
        <p:spPr>
          <a:xfrm>
            <a:off x="2560320" y="1307592"/>
            <a:ext cx="1645920" cy="566928"/>
          </a:xfrm>
          <a:prstGeom prst="rect">
            <a:avLst/>
          </a:prstGeom>
          <a:noFill/>
          <a:ln/>
        </p:spPr>
        <p:txBody>
          <a:bodyPr wrap="square" rtlCol="0" anchor="ctr"/>
          <a:lstStyle/>
          <a:p>
            <a:pPr marL="0" indent="0" algn="ctr">
              <a:buNone/>
            </a:pPr>
            <a:r>
              <a:rPr lang="en-US" sz="1300" b="1" dirty="0">
                <a:solidFill>
                  <a:srgbClr val="14213D"/>
                </a:solidFill>
                <a:latin typeface="Calibri" pitchFamily="34" charset="0"/>
                <a:ea typeface="Calibri" pitchFamily="34" charset="-122"/>
                <a:cs typeface="Calibri" pitchFamily="34" charset="-120"/>
              </a:rPr>
              <a:t>Check-In #1</a:t>
            </a:r>
            <a:endParaRPr lang="en-US" sz="1300" dirty="0"/>
          </a:p>
        </p:txBody>
      </p:sp>
      <p:sp>
        <p:nvSpPr>
          <p:cNvPr id="15" name="Shape 13"/>
          <p:cNvSpPr/>
          <p:nvPr/>
        </p:nvSpPr>
        <p:spPr>
          <a:xfrm>
            <a:off x="2560320" y="2898648"/>
            <a:ext cx="1920240" cy="1481328"/>
          </a:xfrm>
          <a:prstGeom prst="rect">
            <a:avLst/>
          </a:prstGeom>
          <a:solidFill>
            <a:srgbClr val="F4F4F4"/>
          </a:solidFill>
          <a:ln w="12700">
            <a:solidFill>
              <a:srgbClr val="E8EFF6"/>
            </a:solidFill>
            <a:prstDash val="solid"/>
          </a:ln>
        </p:spPr>
        <p:txBody>
          <a:bodyPr/>
          <a:lstStyle/>
          <a:p>
            <a:endParaRPr lang="en-US"/>
          </a:p>
        </p:txBody>
      </p:sp>
      <p:sp>
        <p:nvSpPr>
          <p:cNvPr id="16" name="Text 14"/>
          <p:cNvSpPr/>
          <p:nvPr/>
        </p:nvSpPr>
        <p:spPr>
          <a:xfrm>
            <a:off x="2670048" y="2990088"/>
            <a:ext cx="1719072" cy="1316736"/>
          </a:xfrm>
          <a:prstGeom prst="rect">
            <a:avLst/>
          </a:prstGeom>
          <a:noFill/>
          <a:ln/>
        </p:spPr>
        <p:txBody>
          <a:bodyPr wrap="square" rtlCol="0" anchor="ctr"/>
          <a:lstStyle/>
          <a:p>
            <a:pPr marL="0" indent="0">
              <a:buNone/>
            </a:pPr>
            <a:r>
              <a:rPr lang="en-US" sz="1100" dirty="0">
                <a:solidFill>
                  <a:srgbClr val="14213D"/>
                </a:solidFill>
                <a:latin typeface="Calibri" pitchFamily="34" charset="0"/>
                <a:ea typeface="Calibri" pitchFamily="34" charset="-122"/>
                <a:cs typeface="Calibri" pitchFamily="34" charset="-120"/>
              </a:rPr>
              <a:t>Informal progress review. Identify early concerns. Document any agreed adjustments.</a:t>
            </a:r>
            <a:endParaRPr lang="en-US" sz="1100" dirty="0"/>
          </a:p>
        </p:txBody>
      </p:sp>
      <p:sp>
        <p:nvSpPr>
          <p:cNvPr id="17" name="Shape 15"/>
          <p:cNvSpPr/>
          <p:nvPr/>
        </p:nvSpPr>
        <p:spPr>
          <a:xfrm>
            <a:off x="5102352" y="2340864"/>
            <a:ext cx="402336" cy="402336"/>
          </a:xfrm>
          <a:prstGeom prst="ellipse">
            <a:avLst/>
          </a:prstGeom>
          <a:solidFill>
            <a:srgbClr val="FCA311"/>
          </a:solidFill>
          <a:ln w="12700">
            <a:solidFill>
              <a:srgbClr val="FCA311"/>
            </a:solidFill>
            <a:prstDash val="solid"/>
          </a:ln>
        </p:spPr>
        <p:txBody>
          <a:bodyPr/>
          <a:lstStyle/>
          <a:p>
            <a:endParaRPr lang="en-US"/>
          </a:p>
        </p:txBody>
      </p:sp>
      <p:sp>
        <p:nvSpPr>
          <p:cNvPr id="18" name="Text 16"/>
          <p:cNvSpPr/>
          <p:nvPr/>
        </p:nvSpPr>
        <p:spPr>
          <a:xfrm>
            <a:off x="5102352" y="2340864"/>
            <a:ext cx="402336" cy="402336"/>
          </a:xfrm>
          <a:prstGeom prst="rect">
            <a:avLst/>
          </a:prstGeom>
          <a:noFill/>
          <a:ln/>
        </p:spPr>
        <p:txBody>
          <a:bodyPr wrap="square" lIns="0" tIns="0" rIns="0" bIns="0" rtlCol="0" anchor="ctr"/>
          <a:lstStyle/>
          <a:p>
            <a:pPr marL="0" indent="0" algn="ctr">
              <a:buNone/>
            </a:pPr>
            <a:r>
              <a:rPr lang="en-US" sz="1300" b="1" dirty="0">
                <a:solidFill>
                  <a:srgbClr val="14213D"/>
                </a:solidFill>
              </a:rPr>
              <a:t>3</a:t>
            </a:r>
            <a:endParaRPr lang="en-US" sz="1300" dirty="0">
              <a:solidFill>
                <a:srgbClr val="14213D"/>
              </a:solidFill>
            </a:endParaRPr>
          </a:p>
        </p:txBody>
      </p:sp>
      <p:sp>
        <p:nvSpPr>
          <p:cNvPr id="19" name="Text 17"/>
          <p:cNvSpPr/>
          <p:nvPr/>
        </p:nvSpPr>
        <p:spPr>
          <a:xfrm>
            <a:off x="4617720" y="1947672"/>
            <a:ext cx="1645920" cy="292608"/>
          </a:xfrm>
          <a:prstGeom prst="rect">
            <a:avLst/>
          </a:prstGeom>
          <a:noFill/>
          <a:ln/>
        </p:spPr>
        <p:txBody>
          <a:bodyPr wrap="square" lIns="0" tIns="0" rIns="0" bIns="0" rtlCol="0" anchor="ctr"/>
          <a:lstStyle/>
          <a:p>
            <a:pPr marL="0" indent="0" algn="ctr">
              <a:buNone/>
            </a:pPr>
            <a:r>
              <a:rPr lang="en-US" sz="1100" b="1" dirty="0">
                <a:solidFill>
                  <a:srgbClr val="FCA311"/>
                </a:solidFill>
                <a:latin typeface="Calibri" pitchFamily="34" charset="0"/>
                <a:ea typeface="Calibri" pitchFamily="34" charset="-122"/>
                <a:cs typeface="Calibri" pitchFamily="34" charset="-120"/>
              </a:rPr>
              <a:t>Dec–Jan</a:t>
            </a:r>
            <a:endParaRPr lang="en-US" sz="1100" dirty="0"/>
          </a:p>
        </p:txBody>
      </p:sp>
      <p:sp>
        <p:nvSpPr>
          <p:cNvPr id="20" name="Text 18"/>
          <p:cNvSpPr/>
          <p:nvPr/>
        </p:nvSpPr>
        <p:spPr>
          <a:xfrm>
            <a:off x="4617720" y="1307592"/>
            <a:ext cx="1645920" cy="566928"/>
          </a:xfrm>
          <a:prstGeom prst="rect">
            <a:avLst/>
          </a:prstGeom>
          <a:noFill/>
          <a:ln/>
        </p:spPr>
        <p:txBody>
          <a:bodyPr wrap="square" rtlCol="0" anchor="ctr"/>
          <a:lstStyle/>
          <a:p>
            <a:pPr algn="ctr"/>
            <a:r>
              <a:rPr lang="en-US" sz="1300" b="1" dirty="0">
                <a:solidFill>
                  <a:srgbClr val="14213D"/>
                </a:solidFill>
                <a:latin typeface="Calibri" pitchFamily="34" charset="0"/>
                <a:ea typeface="Calibri" pitchFamily="34" charset="-122"/>
                <a:cs typeface="Calibri" pitchFamily="34" charset="-120"/>
              </a:rPr>
              <a:t>Annual</a:t>
            </a:r>
            <a:endParaRPr lang="en-US" sz="1300" dirty="0"/>
          </a:p>
          <a:p>
            <a:pPr algn="ctr"/>
            <a:r>
              <a:rPr lang="en-US" sz="1300" b="1" dirty="0">
                <a:solidFill>
                  <a:srgbClr val="14213D"/>
                </a:solidFill>
                <a:latin typeface="Calibri" pitchFamily="34" charset="0"/>
                <a:ea typeface="Calibri" pitchFamily="34" charset="-122"/>
                <a:cs typeface="Calibri" pitchFamily="34" charset="-120"/>
              </a:rPr>
              <a:t>Summative</a:t>
            </a:r>
            <a:endParaRPr lang="en-US" sz="1300" dirty="0"/>
          </a:p>
        </p:txBody>
      </p:sp>
      <p:sp>
        <p:nvSpPr>
          <p:cNvPr id="21" name="Shape 19"/>
          <p:cNvSpPr/>
          <p:nvPr/>
        </p:nvSpPr>
        <p:spPr>
          <a:xfrm>
            <a:off x="4617720" y="2898648"/>
            <a:ext cx="1920240" cy="1481328"/>
          </a:xfrm>
          <a:prstGeom prst="rect">
            <a:avLst/>
          </a:prstGeom>
          <a:solidFill>
            <a:srgbClr val="F4F4F4"/>
          </a:solidFill>
          <a:ln w="12700">
            <a:solidFill>
              <a:srgbClr val="E8EFF6"/>
            </a:solidFill>
            <a:prstDash val="solid"/>
          </a:ln>
        </p:spPr>
        <p:txBody>
          <a:bodyPr anchor="ctr"/>
          <a:lstStyle/>
          <a:p>
            <a:r>
              <a:rPr lang="en-US" sz="1100" dirty="0">
                <a:solidFill>
                  <a:srgbClr val="14213D"/>
                </a:solidFill>
                <a:ea typeface="Calibri" pitchFamily="34" charset="-122"/>
                <a:cs typeface="Calibri" pitchFamily="34" charset="-120"/>
              </a:rPr>
              <a:t>Written summative evaluation. Ratings assigned. Foundation for next cycle set.</a:t>
            </a:r>
            <a:endParaRPr lang="en-US" sz="1100" dirty="0"/>
          </a:p>
        </p:txBody>
      </p:sp>
      <p:sp>
        <p:nvSpPr>
          <p:cNvPr id="22" name="Text 20"/>
          <p:cNvSpPr/>
          <p:nvPr/>
        </p:nvSpPr>
        <p:spPr>
          <a:xfrm>
            <a:off x="4727448" y="2990088"/>
            <a:ext cx="1719072" cy="1316736"/>
          </a:xfrm>
          <a:prstGeom prst="rect">
            <a:avLst/>
          </a:prstGeom>
          <a:noFill/>
          <a:ln/>
        </p:spPr>
        <p:txBody>
          <a:bodyPr wrap="square" rtlCol="0" anchor="ctr"/>
          <a:lstStyle/>
          <a:p>
            <a:pPr marL="0" indent="0">
              <a:buNone/>
            </a:pPr>
            <a:endParaRPr lang="en-US" sz="1100" dirty="0"/>
          </a:p>
        </p:txBody>
      </p:sp>
      <p:sp>
        <p:nvSpPr>
          <p:cNvPr id="23" name="Shape 21"/>
          <p:cNvSpPr/>
          <p:nvPr/>
        </p:nvSpPr>
        <p:spPr>
          <a:xfrm>
            <a:off x="7114032" y="2340864"/>
            <a:ext cx="402336" cy="402336"/>
          </a:xfrm>
          <a:prstGeom prst="ellipse">
            <a:avLst/>
          </a:prstGeom>
          <a:solidFill>
            <a:srgbClr val="14213D"/>
          </a:solidFill>
          <a:ln w="12700">
            <a:solidFill>
              <a:srgbClr val="14213D"/>
            </a:solidFill>
            <a:prstDash val="solid"/>
          </a:ln>
        </p:spPr>
        <p:txBody>
          <a:bodyPr/>
          <a:lstStyle/>
          <a:p>
            <a:endParaRPr lang="en-US"/>
          </a:p>
        </p:txBody>
      </p:sp>
      <p:sp>
        <p:nvSpPr>
          <p:cNvPr id="24" name="Text 22"/>
          <p:cNvSpPr/>
          <p:nvPr/>
        </p:nvSpPr>
        <p:spPr>
          <a:xfrm>
            <a:off x="7114032" y="2340864"/>
            <a:ext cx="402336" cy="402336"/>
          </a:xfrm>
          <a:prstGeom prst="rect">
            <a:avLst/>
          </a:prstGeom>
          <a:noFill/>
          <a:ln/>
        </p:spPr>
        <p:txBody>
          <a:bodyPr wrap="square" lIns="0" tIns="0" rIns="0" bIns="0" rtlCol="0" anchor="ctr"/>
          <a:lstStyle/>
          <a:p>
            <a:pPr marL="0" indent="0" algn="ctr">
              <a:buNone/>
            </a:pPr>
            <a:r>
              <a:rPr lang="en-US" sz="1300" b="1" dirty="0">
                <a:solidFill>
                  <a:schemeClr val="bg1"/>
                </a:solidFill>
              </a:rPr>
              <a:t>4</a:t>
            </a:r>
            <a:endParaRPr lang="en-US" sz="1300" dirty="0">
              <a:solidFill>
                <a:schemeClr val="bg1"/>
              </a:solidFill>
            </a:endParaRPr>
          </a:p>
        </p:txBody>
      </p:sp>
      <p:sp>
        <p:nvSpPr>
          <p:cNvPr id="25" name="Text 23"/>
          <p:cNvSpPr/>
          <p:nvPr/>
        </p:nvSpPr>
        <p:spPr>
          <a:xfrm>
            <a:off x="6629400" y="1947672"/>
            <a:ext cx="1645920" cy="292608"/>
          </a:xfrm>
          <a:prstGeom prst="rect">
            <a:avLst/>
          </a:prstGeom>
          <a:noFill/>
          <a:ln/>
        </p:spPr>
        <p:txBody>
          <a:bodyPr wrap="square" lIns="0" tIns="0" rIns="0" bIns="0" rtlCol="0" anchor="ctr"/>
          <a:lstStyle/>
          <a:p>
            <a:pPr marL="0" indent="0" algn="ctr">
              <a:buNone/>
            </a:pPr>
            <a:r>
              <a:rPr lang="en-US" sz="1100" b="1" dirty="0">
                <a:solidFill>
                  <a:srgbClr val="FCA311"/>
                </a:solidFill>
                <a:latin typeface="Calibri" pitchFamily="34" charset="0"/>
                <a:ea typeface="Calibri" pitchFamily="34" charset="-122"/>
                <a:cs typeface="Calibri" pitchFamily="34" charset="-120"/>
              </a:rPr>
              <a:t>May–June</a:t>
            </a:r>
            <a:endParaRPr lang="en-US" sz="1100" dirty="0"/>
          </a:p>
        </p:txBody>
      </p:sp>
      <p:sp>
        <p:nvSpPr>
          <p:cNvPr id="26" name="Text 24"/>
          <p:cNvSpPr/>
          <p:nvPr/>
        </p:nvSpPr>
        <p:spPr>
          <a:xfrm>
            <a:off x="6629400" y="1307592"/>
            <a:ext cx="1645920" cy="566928"/>
          </a:xfrm>
          <a:prstGeom prst="rect">
            <a:avLst/>
          </a:prstGeom>
          <a:noFill/>
          <a:ln/>
        </p:spPr>
        <p:txBody>
          <a:bodyPr wrap="square" rtlCol="0" anchor="ctr"/>
          <a:lstStyle/>
          <a:p>
            <a:pPr algn="ctr"/>
            <a:r>
              <a:rPr lang="en-US" sz="1300" b="1" dirty="0">
                <a:solidFill>
                  <a:srgbClr val="14213D"/>
                </a:solidFill>
                <a:latin typeface="Calibri" pitchFamily="34" charset="0"/>
                <a:ea typeface="Calibri" pitchFamily="34" charset="-122"/>
                <a:cs typeface="Calibri" pitchFamily="34" charset="-120"/>
              </a:rPr>
              <a:t>Midyear</a:t>
            </a:r>
            <a:endParaRPr lang="en-US" sz="1300" dirty="0"/>
          </a:p>
          <a:p>
            <a:pPr algn="ctr"/>
            <a:r>
              <a:rPr lang="en-US" sz="1300" b="1" dirty="0">
                <a:solidFill>
                  <a:srgbClr val="14213D"/>
                </a:solidFill>
                <a:latin typeface="Calibri" pitchFamily="34" charset="0"/>
                <a:ea typeface="Calibri" pitchFamily="34" charset="-122"/>
                <a:cs typeface="Calibri" pitchFamily="34" charset="-120"/>
              </a:rPr>
              <a:t>Review</a:t>
            </a:r>
            <a:endParaRPr lang="en-US" sz="1300" dirty="0"/>
          </a:p>
        </p:txBody>
      </p:sp>
      <p:sp>
        <p:nvSpPr>
          <p:cNvPr id="27" name="Shape 25"/>
          <p:cNvSpPr/>
          <p:nvPr/>
        </p:nvSpPr>
        <p:spPr>
          <a:xfrm>
            <a:off x="6629400" y="2898648"/>
            <a:ext cx="1920240" cy="1481328"/>
          </a:xfrm>
          <a:prstGeom prst="rect">
            <a:avLst/>
          </a:prstGeom>
          <a:solidFill>
            <a:srgbClr val="F4F4F4"/>
          </a:solidFill>
          <a:ln w="12700">
            <a:solidFill>
              <a:srgbClr val="E8EFF6"/>
            </a:solidFill>
            <a:prstDash val="solid"/>
          </a:ln>
        </p:spPr>
        <p:txBody>
          <a:bodyPr/>
          <a:lstStyle/>
          <a:p>
            <a:endParaRPr lang="en-US"/>
          </a:p>
        </p:txBody>
      </p:sp>
      <p:sp>
        <p:nvSpPr>
          <p:cNvPr id="28" name="Text 26"/>
          <p:cNvSpPr/>
          <p:nvPr/>
        </p:nvSpPr>
        <p:spPr>
          <a:xfrm>
            <a:off x="6739128" y="2990088"/>
            <a:ext cx="1719072" cy="1316736"/>
          </a:xfrm>
          <a:prstGeom prst="rect">
            <a:avLst/>
          </a:prstGeom>
          <a:noFill/>
          <a:ln/>
        </p:spPr>
        <p:txBody>
          <a:bodyPr wrap="square" rtlCol="0" anchor="ctr"/>
          <a:lstStyle/>
          <a:p>
            <a:r>
              <a:rPr lang="en-US" sz="1100" dirty="0">
                <a:solidFill>
                  <a:srgbClr val="14213D"/>
                </a:solidFill>
                <a:latin typeface="Calibri" pitchFamily="34" charset="0"/>
                <a:ea typeface="Calibri" pitchFamily="34" charset="-122"/>
                <a:cs typeface="Calibri" pitchFamily="34" charset="-120"/>
              </a:rPr>
              <a:t>Formal progress report on all goals. Evidence reviewed. Course-corrections documented.</a:t>
            </a:r>
            <a:endParaRPr lang="en-US" sz="1100" dirty="0"/>
          </a:p>
        </p:txBody>
      </p:sp>
      <p:sp>
        <p:nvSpPr>
          <p:cNvPr id="29" name="Text 27"/>
          <p:cNvSpPr/>
          <p:nvPr/>
        </p:nvSpPr>
        <p:spPr>
          <a:xfrm>
            <a:off x="411480" y="4773168"/>
            <a:ext cx="8321040" cy="256032"/>
          </a:xfrm>
          <a:prstGeom prst="rect">
            <a:avLst/>
          </a:prstGeom>
          <a:noFill/>
          <a:ln/>
        </p:spPr>
        <p:txBody>
          <a:bodyPr wrap="square" rtlCol="0" anchor="ctr"/>
          <a:lstStyle/>
          <a:p>
            <a:pPr marL="0" indent="0">
              <a:buNone/>
            </a:pPr>
            <a:r>
              <a:rPr lang="en-US" sz="1000" i="1" dirty="0">
                <a:solidFill>
                  <a:srgbClr val="587699"/>
                </a:solidFill>
                <a:latin typeface="Calibri" pitchFamily="34" charset="0"/>
                <a:ea typeface="Calibri" pitchFamily="34" charset="-122"/>
                <a:cs typeface="Calibri" pitchFamily="34" charset="-120"/>
              </a:rPr>
              <a:t>Most states require this cycle annually. Some permit biennial evaluations after consecutive effective ratings.</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name="Slide 9">
    <p:bg>
      <p:bgPr>
        <a:solidFill>
          <a:srgbClr val="14213D"/>
        </a:solidFill>
        <a:effectLst/>
      </p:bgPr>
    </p:bg>
    <p:spTree>
      <p:nvGrpSpPr>
        <p:cNvPr id="1" name=""/>
        <p:cNvGrpSpPr/>
        <p:nvPr/>
      </p:nvGrpSpPr>
      <p:grpSpPr>
        <a:xfrm>
          <a:off x="0" y="0"/>
          <a:ext cx="0" cy="0"/>
          <a:chOff x="0" y="0"/>
          <a:chExt cx="0" cy="0"/>
        </a:xfrm>
      </p:grpSpPr>
      <p:sp>
        <p:nvSpPr>
          <p:cNvPr id="2" name="Text 0"/>
          <p:cNvSpPr/>
          <p:nvPr/>
        </p:nvSpPr>
        <p:spPr>
          <a:xfrm>
            <a:off x="411480" y="164592"/>
            <a:ext cx="5943600" cy="502920"/>
          </a:xfrm>
          <a:prstGeom prst="rect">
            <a:avLst/>
          </a:prstGeom>
          <a:noFill/>
          <a:ln/>
        </p:spPr>
        <p:txBody>
          <a:bodyPr wrap="square" rtlCol="0" anchor="ctr"/>
          <a:lstStyle/>
          <a:p>
            <a:pPr marL="0" indent="0">
              <a:buNone/>
            </a:pPr>
            <a:r>
              <a:rPr lang="en-US" sz="2600" b="1" dirty="0">
                <a:solidFill>
                  <a:srgbClr val="FFFFFF"/>
                </a:solidFill>
                <a:latin typeface="Georgia" pitchFamily="34" charset="0"/>
                <a:ea typeface="Georgia" pitchFamily="34" charset="-122"/>
                <a:cs typeface="Georgia" pitchFamily="34" charset="-120"/>
              </a:rPr>
              <a:t>Your State's Legal Framework</a:t>
            </a:r>
            <a:endParaRPr lang="en-US" sz="2600" dirty="0"/>
          </a:p>
        </p:txBody>
      </p:sp>
      <p:sp>
        <p:nvSpPr>
          <p:cNvPr id="3" name="Shape 1"/>
          <p:cNvSpPr/>
          <p:nvPr/>
        </p:nvSpPr>
        <p:spPr>
          <a:xfrm>
            <a:off x="6903720" y="137160"/>
            <a:ext cx="1828800" cy="566928"/>
          </a:xfrm>
          <a:prstGeom prst="rect">
            <a:avLst/>
          </a:prstGeom>
          <a:solidFill>
            <a:srgbClr val="1A6B8A"/>
          </a:solidFill>
          <a:ln w="12700">
            <a:solidFill>
              <a:srgbClr val="1A6B8A"/>
            </a:solidFill>
            <a:prstDash val="solid"/>
          </a:ln>
        </p:spPr>
        <p:txBody>
          <a:bodyPr/>
          <a:lstStyle/>
          <a:p>
            <a:endParaRPr lang="en-US"/>
          </a:p>
        </p:txBody>
      </p:sp>
      <p:sp>
        <p:nvSpPr>
          <p:cNvPr id="4" name="Text 2"/>
          <p:cNvSpPr/>
          <p:nvPr/>
        </p:nvSpPr>
        <p:spPr>
          <a:xfrm>
            <a:off x="6903720" y="137160"/>
            <a:ext cx="1828800" cy="566928"/>
          </a:xfrm>
          <a:prstGeom prst="rect">
            <a:avLst/>
          </a:prstGeom>
          <a:noFill/>
          <a:ln/>
        </p:spPr>
        <p:txBody>
          <a:bodyPr wrap="square" lIns="0" tIns="0" rIns="0" bIns="0" rtlCol="0" anchor="ctr"/>
          <a:lstStyle/>
          <a:p>
            <a:pPr marL="0" indent="0" algn="ctr">
              <a:buNone/>
            </a:pPr>
            <a:r>
              <a:rPr lang="en-US" sz="1600" b="1" dirty="0">
                <a:solidFill>
                  <a:srgbClr val="FFFFFF"/>
                </a:solidFill>
                <a:latin typeface="Georgia" pitchFamily="34" charset="0"/>
                <a:ea typeface="Georgia" pitchFamily="34" charset="-122"/>
                <a:cs typeface="Georgia" pitchFamily="34" charset="-120"/>
              </a:rPr>
              <a:t>MAINE</a:t>
            </a:r>
            <a:endParaRPr lang="en-US" sz="1600" dirty="0"/>
          </a:p>
        </p:txBody>
      </p:sp>
      <p:sp>
        <p:nvSpPr>
          <p:cNvPr id="5" name="Shape 3"/>
          <p:cNvSpPr/>
          <p:nvPr/>
        </p:nvSpPr>
        <p:spPr>
          <a:xfrm>
            <a:off x="411480" y="713232"/>
            <a:ext cx="8321040" cy="36576"/>
          </a:xfrm>
          <a:prstGeom prst="rect">
            <a:avLst/>
          </a:prstGeom>
          <a:solidFill>
            <a:srgbClr val="FCA311"/>
          </a:solidFill>
          <a:ln w="12700">
            <a:solidFill>
              <a:srgbClr val="FCA311"/>
            </a:solidFill>
            <a:prstDash val="solid"/>
          </a:ln>
        </p:spPr>
        <p:txBody>
          <a:bodyPr/>
          <a:lstStyle/>
          <a:p>
            <a:endParaRPr lang="en-US"/>
          </a:p>
        </p:txBody>
      </p:sp>
      <p:sp>
        <p:nvSpPr>
          <p:cNvPr id="6" name="Shape 4"/>
          <p:cNvSpPr/>
          <p:nvPr/>
        </p:nvSpPr>
        <p:spPr>
          <a:xfrm>
            <a:off x="411480" y="841248"/>
            <a:ext cx="8321040" cy="841248"/>
          </a:xfrm>
          <a:prstGeom prst="rect">
            <a:avLst/>
          </a:prstGeom>
          <a:solidFill>
            <a:srgbClr val="1A2744"/>
          </a:solidFill>
          <a:ln w="12700">
            <a:solidFill>
              <a:srgbClr val="243560"/>
            </a:solidFill>
            <a:prstDash val="solid"/>
          </a:ln>
        </p:spPr>
        <p:txBody>
          <a:bodyPr/>
          <a:lstStyle/>
          <a:p>
            <a:endParaRPr lang="en-US"/>
          </a:p>
        </p:txBody>
      </p:sp>
      <p:sp>
        <p:nvSpPr>
          <p:cNvPr id="7" name="Text 5"/>
          <p:cNvSpPr/>
          <p:nvPr/>
        </p:nvSpPr>
        <p:spPr>
          <a:xfrm>
            <a:off x="548640" y="905256"/>
            <a:ext cx="3200400" cy="201168"/>
          </a:xfrm>
          <a:prstGeom prst="rect">
            <a:avLst/>
          </a:prstGeom>
          <a:noFill/>
          <a:ln/>
        </p:spPr>
        <p:txBody>
          <a:bodyPr wrap="square" lIns="0" tIns="0" rIns="0" bIns="0" rtlCol="0" anchor="ctr"/>
          <a:lstStyle/>
          <a:p>
            <a:pPr marL="0" indent="0">
              <a:buNone/>
            </a:pPr>
            <a:r>
              <a:rPr lang="en-US" sz="850" b="1" kern="0" spc="100" dirty="0">
                <a:solidFill>
                  <a:srgbClr val="A8DADC"/>
                </a:solidFill>
                <a:latin typeface="Calibri" pitchFamily="34" charset="0"/>
                <a:ea typeface="Calibri" pitchFamily="34" charset="-122"/>
                <a:cs typeface="Calibri" pitchFamily="34" charset="-120"/>
              </a:rPr>
              <a:t>LEGAL AUTHORITY</a:t>
            </a:r>
            <a:endParaRPr lang="en-US" sz="850" dirty="0"/>
          </a:p>
        </p:txBody>
      </p:sp>
      <p:sp>
        <p:nvSpPr>
          <p:cNvPr id="8" name="Text 6"/>
          <p:cNvSpPr/>
          <p:nvPr/>
        </p:nvSpPr>
        <p:spPr>
          <a:xfrm>
            <a:off x="548640" y="1115568"/>
            <a:ext cx="7955280" cy="50292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Board duty to evaluate exists, but no criteria, process, or instrument is specified by statute. Fully local board discretion.</a:t>
            </a:r>
            <a:endParaRPr lang="en-US" sz="1300" dirty="0"/>
          </a:p>
        </p:txBody>
      </p:sp>
      <p:sp>
        <p:nvSpPr>
          <p:cNvPr id="9" name="Shape 7"/>
          <p:cNvSpPr/>
          <p:nvPr/>
        </p:nvSpPr>
        <p:spPr>
          <a:xfrm>
            <a:off x="411480" y="1755648"/>
            <a:ext cx="8321040" cy="841248"/>
          </a:xfrm>
          <a:prstGeom prst="rect">
            <a:avLst/>
          </a:prstGeom>
          <a:solidFill>
            <a:srgbClr val="1E3054"/>
          </a:solidFill>
          <a:ln w="12700">
            <a:solidFill>
              <a:srgbClr val="243560"/>
            </a:solidFill>
            <a:prstDash val="solid"/>
          </a:ln>
        </p:spPr>
        <p:txBody>
          <a:bodyPr/>
          <a:lstStyle/>
          <a:p>
            <a:endParaRPr lang="en-US"/>
          </a:p>
        </p:txBody>
      </p:sp>
      <p:sp>
        <p:nvSpPr>
          <p:cNvPr id="10" name="Text 8"/>
          <p:cNvSpPr/>
          <p:nvPr/>
        </p:nvSpPr>
        <p:spPr>
          <a:xfrm>
            <a:off x="548640" y="1819656"/>
            <a:ext cx="3200400" cy="201168"/>
          </a:xfrm>
          <a:prstGeom prst="rect">
            <a:avLst/>
          </a:prstGeom>
          <a:noFill/>
          <a:ln/>
        </p:spPr>
        <p:txBody>
          <a:bodyPr wrap="square" lIns="0" tIns="0" rIns="0" bIns="0" rtlCol="0" anchor="ctr"/>
          <a:lstStyle/>
          <a:p>
            <a:pPr marL="0" indent="0">
              <a:buNone/>
            </a:pPr>
            <a:r>
              <a:rPr lang="en-US" sz="850" b="1" kern="0" spc="100" dirty="0">
                <a:solidFill>
                  <a:srgbClr val="A8DADC"/>
                </a:solidFill>
                <a:latin typeface="Calibri" pitchFamily="34" charset="0"/>
                <a:ea typeface="Calibri" pitchFamily="34" charset="-122"/>
                <a:cs typeface="Calibri" pitchFamily="34" charset="-120"/>
              </a:rPr>
              <a:t>STATE TEMPLATE</a:t>
            </a:r>
            <a:endParaRPr lang="en-US" sz="850" dirty="0"/>
          </a:p>
        </p:txBody>
      </p:sp>
      <p:sp>
        <p:nvSpPr>
          <p:cNvPr id="11" name="Text 9"/>
          <p:cNvSpPr/>
          <p:nvPr/>
        </p:nvSpPr>
        <p:spPr>
          <a:xfrm>
            <a:off x="548640" y="2029968"/>
            <a:ext cx="7955280" cy="50292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No state template. Maine School Boards Association (MSBA) provides informal guidance only.</a:t>
            </a:r>
            <a:endParaRPr lang="en-US" sz="1300" dirty="0"/>
          </a:p>
        </p:txBody>
      </p:sp>
      <p:sp>
        <p:nvSpPr>
          <p:cNvPr id="12" name="Shape 10"/>
          <p:cNvSpPr/>
          <p:nvPr/>
        </p:nvSpPr>
        <p:spPr>
          <a:xfrm>
            <a:off x="411480" y="2670048"/>
            <a:ext cx="8321040" cy="841248"/>
          </a:xfrm>
          <a:prstGeom prst="rect">
            <a:avLst/>
          </a:prstGeom>
          <a:solidFill>
            <a:srgbClr val="1A2744"/>
          </a:solidFill>
          <a:ln w="12700">
            <a:solidFill>
              <a:srgbClr val="243560"/>
            </a:solidFill>
            <a:prstDash val="solid"/>
          </a:ln>
        </p:spPr>
        <p:txBody>
          <a:bodyPr/>
          <a:lstStyle/>
          <a:p>
            <a:endParaRPr lang="en-US"/>
          </a:p>
        </p:txBody>
      </p:sp>
      <p:sp>
        <p:nvSpPr>
          <p:cNvPr id="13" name="Text 11"/>
          <p:cNvSpPr/>
          <p:nvPr/>
        </p:nvSpPr>
        <p:spPr>
          <a:xfrm>
            <a:off x="548640" y="2734056"/>
            <a:ext cx="3200400" cy="201168"/>
          </a:xfrm>
          <a:prstGeom prst="rect">
            <a:avLst/>
          </a:prstGeom>
          <a:noFill/>
          <a:ln/>
        </p:spPr>
        <p:txBody>
          <a:bodyPr wrap="square" lIns="0" tIns="0" rIns="0" bIns="0" rtlCol="0" anchor="ctr"/>
          <a:lstStyle/>
          <a:p>
            <a:pPr marL="0" indent="0">
              <a:buNone/>
            </a:pPr>
            <a:r>
              <a:rPr lang="en-US" sz="850" b="1" kern="0" spc="100" dirty="0">
                <a:solidFill>
                  <a:srgbClr val="A8DADC"/>
                </a:solidFill>
                <a:latin typeface="Calibri" pitchFamily="34" charset="0"/>
                <a:ea typeface="Calibri" pitchFamily="34" charset="-122"/>
                <a:cs typeface="Calibri" pitchFamily="34" charset="-120"/>
              </a:rPr>
              <a:t>MANDATED CRITERIA</a:t>
            </a:r>
            <a:endParaRPr lang="en-US" sz="850" dirty="0"/>
          </a:p>
        </p:txBody>
      </p:sp>
      <p:sp>
        <p:nvSpPr>
          <p:cNvPr id="14" name="Text 12"/>
          <p:cNvSpPr/>
          <p:nvPr/>
        </p:nvSpPr>
        <p:spPr>
          <a:xfrm>
            <a:off x="548640" y="2944368"/>
            <a:ext cx="7955280" cy="50292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No mandated criteria — boards set their own. MSBA recommends including academic outcomes, district goals, and leadership effectiveness.</a:t>
            </a:r>
            <a:endParaRPr lang="en-US" sz="1300" dirty="0"/>
          </a:p>
        </p:txBody>
      </p:sp>
      <p:sp>
        <p:nvSpPr>
          <p:cNvPr id="15" name="Shape 13"/>
          <p:cNvSpPr/>
          <p:nvPr/>
        </p:nvSpPr>
        <p:spPr>
          <a:xfrm>
            <a:off x="411480" y="3592399"/>
            <a:ext cx="8321040" cy="841248"/>
          </a:xfrm>
          <a:prstGeom prst="rect">
            <a:avLst/>
          </a:prstGeom>
          <a:solidFill>
            <a:srgbClr val="1E3054"/>
          </a:solidFill>
          <a:ln w="12700">
            <a:solidFill>
              <a:srgbClr val="243560"/>
            </a:solidFill>
            <a:prstDash val="solid"/>
          </a:ln>
        </p:spPr>
        <p:txBody>
          <a:bodyPr/>
          <a:lstStyle/>
          <a:p>
            <a:endParaRPr lang="en-US"/>
          </a:p>
        </p:txBody>
      </p:sp>
      <p:sp>
        <p:nvSpPr>
          <p:cNvPr id="16" name="Text 14"/>
          <p:cNvSpPr/>
          <p:nvPr/>
        </p:nvSpPr>
        <p:spPr>
          <a:xfrm>
            <a:off x="548640" y="3648456"/>
            <a:ext cx="3200400" cy="201168"/>
          </a:xfrm>
          <a:prstGeom prst="rect">
            <a:avLst/>
          </a:prstGeom>
          <a:noFill/>
          <a:ln/>
        </p:spPr>
        <p:txBody>
          <a:bodyPr wrap="square" lIns="0" tIns="0" rIns="0" bIns="0" rtlCol="0" anchor="ctr"/>
          <a:lstStyle/>
          <a:p>
            <a:pPr marL="0" indent="0">
              <a:buNone/>
            </a:pPr>
            <a:r>
              <a:rPr lang="en-US" sz="850" b="1" kern="0" spc="100" dirty="0">
                <a:solidFill>
                  <a:srgbClr val="A8DADC"/>
                </a:solidFill>
                <a:latin typeface="Calibri" pitchFamily="34" charset="0"/>
                <a:ea typeface="Calibri" pitchFamily="34" charset="-122"/>
                <a:cs typeface="Calibri" pitchFamily="34" charset="-120"/>
              </a:rPr>
              <a:t>ACADEMIC PERFORMANCE REQUIREMENT</a:t>
            </a:r>
            <a:endParaRPr lang="en-US" sz="850" dirty="0"/>
          </a:p>
        </p:txBody>
      </p:sp>
      <p:sp>
        <p:nvSpPr>
          <p:cNvPr id="17" name="Text 15"/>
          <p:cNvSpPr/>
          <p:nvPr/>
        </p:nvSpPr>
        <p:spPr>
          <a:xfrm>
            <a:off x="548640" y="3858768"/>
            <a:ext cx="7955280" cy="502920"/>
          </a:xfrm>
          <a:prstGeom prst="rect">
            <a:avLst/>
          </a:prstGeom>
          <a:noFill/>
          <a:ln/>
        </p:spPr>
        <p:txBody>
          <a:bodyPr wrap="square" rtlCol="0" anchor="ctr"/>
          <a:lstStyle/>
          <a:p>
            <a:pPr marL="0" indent="0">
              <a:buNone/>
            </a:pPr>
            <a:r>
              <a:rPr lang="en-US" sz="1300" dirty="0">
                <a:solidFill>
                  <a:srgbClr val="FFFFFF"/>
                </a:solidFill>
                <a:latin typeface="Calibri" pitchFamily="34" charset="0"/>
                <a:ea typeface="Calibri" pitchFamily="34" charset="-122"/>
                <a:cs typeface="Calibri" pitchFamily="34" charset="-120"/>
              </a:rPr>
              <a:t>Not required by statute. However, boards are free to — and should — make academic performance a primary weighted component.</a:t>
            </a:r>
            <a:endParaRPr lang="en-US" sz="1300" dirty="0"/>
          </a:p>
        </p:txBody>
      </p:sp>
      <p:sp>
        <p:nvSpPr>
          <p:cNvPr id="18" name="Shape 16"/>
          <p:cNvSpPr/>
          <p:nvPr/>
        </p:nvSpPr>
        <p:spPr>
          <a:xfrm>
            <a:off x="411480" y="4526280"/>
            <a:ext cx="8321040" cy="530352"/>
          </a:xfrm>
          <a:prstGeom prst="rect">
            <a:avLst/>
          </a:prstGeom>
          <a:solidFill>
            <a:srgbClr val="FCA311"/>
          </a:solidFill>
          <a:ln w="12700">
            <a:solidFill>
              <a:srgbClr val="FCA311"/>
            </a:solidFill>
            <a:prstDash val="solid"/>
          </a:ln>
        </p:spPr>
        <p:txBody>
          <a:bodyPr/>
          <a:lstStyle/>
          <a:p>
            <a:endParaRPr lang="en-US"/>
          </a:p>
        </p:txBody>
      </p:sp>
      <p:sp>
        <p:nvSpPr>
          <p:cNvPr id="19" name="Text 17"/>
          <p:cNvSpPr/>
          <p:nvPr/>
        </p:nvSpPr>
        <p:spPr>
          <a:xfrm>
            <a:off x="548640" y="4526280"/>
            <a:ext cx="2011680" cy="530352"/>
          </a:xfrm>
          <a:prstGeom prst="rect">
            <a:avLst/>
          </a:prstGeom>
          <a:noFill/>
          <a:ln/>
        </p:spPr>
        <p:txBody>
          <a:bodyPr wrap="square" lIns="0" tIns="0" rIns="0" bIns="0" rtlCol="0" anchor="ctr"/>
          <a:lstStyle/>
          <a:p>
            <a:pPr marL="0" indent="0">
              <a:buNone/>
            </a:pPr>
            <a:r>
              <a:rPr lang="en-US" sz="1100" b="1" dirty="0">
                <a:solidFill>
                  <a:srgbClr val="14213D"/>
                </a:solidFill>
                <a:latin typeface="Calibri" pitchFamily="34" charset="0"/>
                <a:ea typeface="Calibri" pitchFamily="34" charset="-122"/>
                <a:cs typeface="Calibri" pitchFamily="34" charset="-120"/>
              </a:rPr>
              <a:t>RECOMMENDED  APPROACH:</a:t>
            </a:r>
            <a:endParaRPr lang="en-US" sz="1100" dirty="0"/>
          </a:p>
        </p:txBody>
      </p:sp>
      <p:sp>
        <p:nvSpPr>
          <p:cNvPr id="20" name="Text 18"/>
          <p:cNvSpPr/>
          <p:nvPr/>
        </p:nvSpPr>
        <p:spPr>
          <a:xfrm>
            <a:off x="2560320" y="4526280"/>
            <a:ext cx="6035040" cy="530352"/>
          </a:xfrm>
          <a:prstGeom prst="rect">
            <a:avLst/>
          </a:prstGeom>
          <a:noFill/>
          <a:ln/>
        </p:spPr>
        <p:txBody>
          <a:bodyPr wrap="square" lIns="0" tIns="0" rIns="0" bIns="0" rtlCol="0" anchor="ctr"/>
          <a:lstStyle/>
          <a:p>
            <a:pPr marL="0" indent="0">
              <a:buNone/>
            </a:pPr>
            <a:r>
              <a:rPr lang="en-US" sz="1300" b="1" dirty="0">
                <a:solidFill>
                  <a:srgbClr val="14213D"/>
                </a:solidFill>
                <a:latin typeface="Calibri" pitchFamily="34" charset="0"/>
                <a:ea typeface="Calibri" pitchFamily="34" charset="-122"/>
                <a:cs typeface="Calibri" pitchFamily="34" charset="-120"/>
              </a:rPr>
              <a:t>Boards can ADOPT this framework in full. No statutory constraints. Cleanest path to an academically rigorous process.</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99b88d8-7a19-4d2a-886a-146451c7e322">
      <Terms xmlns="http://schemas.microsoft.com/office/infopath/2007/PartnerControls"/>
    </lcf76f155ced4ddcb4097134ff3c332f>
    <TaxCatchAll xmlns="833b8c87-f444-45c9-b9a7-e6f4feed70e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B2386CEBA5D3B4595DAC2A302B8C471" ma:contentTypeVersion="15" ma:contentTypeDescription="Create a new document." ma:contentTypeScope="" ma:versionID="5d8a6c56844e6f000f3b67ce4d2328cb">
  <xsd:schema xmlns:xsd="http://www.w3.org/2001/XMLSchema" xmlns:xs="http://www.w3.org/2001/XMLSchema" xmlns:p="http://schemas.microsoft.com/office/2006/metadata/properties" xmlns:ns2="399b88d8-7a19-4d2a-886a-146451c7e322" xmlns:ns3="833b8c87-f444-45c9-b9a7-e6f4feed70ee" targetNamespace="http://schemas.microsoft.com/office/2006/metadata/properties" ma:root="true" ma:fieldsID="b598b2b481bc367282daaa8eeee02b03" ns2:_="" ns3:_="">
    <xsd:import namespace="399b88d8-7a19-4d2a-886a-146451c7e322"/>
    <xsd:import namespace="833b8c87-f444-45c9-b9a7-e6f4feed70e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9b88d8-7a19-4d2a-886a-146451c7e32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fafa736-6806-4448-9a9c-445ffb67885d"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33b8c87-f444-45c9-b9a7-e6f4feed70ee"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e652e31f-2cf3-4006-9ce2-11d85a3b513f}" ma:internalName="TaxCatchAll" ma:showField="CatchAllData" ma:web="833b8c87-f444-45c9-b9a7-e6f4feed70e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E24922-AB90-4C6B-BD6C-B53F9B4DE5B2}">
  <ds:schemaRefs>
    <ds:schemaRef ds:uri="http://purl.org/dc/dcmitype/"/>
    <ds:schemaRef ds:uri="http://www.w3.org/XML/1998/namespace"/>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833b8c87-f444-45c9-b9a7-e6f4feed70ee"/>
    <ds:schemaRef ds:uri="399b88d8-7a19-4d2a-886a-146451c7e322"/>
    <ds:schemaRef ds:uri="http://purl.org/dc/terms/"/>
  </ds:schemaRefs>
</ds:datastoreItem>
</file>

<file path=customXml/itemProps2.xml><?xml version="1.0" encoding="utf-8"?>
<ds:datastoreItem xmlns:ds="http://schemas.openxmlformats.org/officeDocument/2006/customXml" ds:itemID="{1A30E5D9-A2BD-4D21-BD7B-93F366ABFA34}">
  <ds:schemaRefs>
    <ds:schemaRef ds:uri="http://schemas.microsoft.com/sharepoint/v3/contenttype/forms"/>
  </ds:schemaRefs>
</ds:datastoreItem>
</file>

<file path=customXml/itemProps3.xml><?xml version="1.0" encoding="utf-8"?>
<ds:datastoreItem xmlns:ds="http://schemas.openxmlformats.org/officeDocument/2006/customXml" ds:itemID="{6D6C5F28-B6D7-41DB-BC5E-CF426A26EF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99b88d8-7a19-4d2a-886a-146451c7e322"/>
    <ds:schemaRef ds:uri="833b8c87-f444-45c9-b9a7-e6f4feed70e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1462</TotalTime>
  <Words>1755</Words>
  <Application>Microsoft Macintosh PowerPoint</Application>
  <PresentationFormat>On-screen Show (16:9)</PresentationFormat>
  <Paragraphs>232</Paragraphs>
  <Slides>15</Slides>
  <Notes>15</Notes>
  <HiddenSlides>3</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Superintendent Evaluation &amp; Goal-Setting</dc:title>
  <dc:subject>PptxGenJS Presentation</dc:subject>
  <dc:creator>PptxGenJS</dc:creator>
  <cp:lastModifiedBy>Aaron Salt</cp:lastModifiedBy>
  <cp:revision>2</cp:revision>
  <cp:lastPrinted>2026-05-26T17:29:29Z</cp:lastPrinted>
  <dcterms:created xsi:type="dcterms:W3CDTF">2026-04-29T18:49:31Z</dcterms:created>
  <dcterms:modified xsi:type="dcterms:W3CDTF">2026-05-26T17:35:35Z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0x010100EB2386CEBA5D3B4595DAC2A302B8C471</vt:lpwstr>
  </property>
  <property fmtid="{D5CDD505-2E9C-101B-9397-08002B2CF9AE}" pid="3" name="MediaServiceImageTags">
    <vt:lpwstr/>
  </property>
</Properties>
</file>